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0"/>
  </p:notesMasterIdLst>
  <p:sldIdLst>
    <p:sldId id="256" r:id="rId2"/>
    <p:sldId id="257" r:id="rId3"/>
    <p:sldId id="259" r:id="rId4"/>
    <p:sldId id="262" r:id="rId5"/>
    <p:sldId id="269" r:id="rId6"/>
    <p:sldId id="292" r:id="rId7"/>
    <p:sldId id="285" r:id="rId8"/>
    <p:sldId id="358" r:id="rId9"/>
    <p:sldId id="275" r:id="rId10"/>
    <p:sldId id="277" r:id="rId11"/>
    <p:sldId id="276" r:id="rId12"/>
    <p:sldId id="278" r:id="rId13"/>
    <p:sldId id="279" r:id="rId14"/>
    <p:sldId id="359" r:id="rId15"/>
    <p:sldId id="268" r:id="rId16"/>
    <p:sldId id="360" r:id="rId17"/>
    <p:sldId id="373" r:id="rId18"/>
    <p:sldId id="361" r:id="rId19"/>
    <p:sldId id="353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293" r:id="rId29"/>
    <p:sldId id="294" r:id="rId30"/>
    <p:sldId id="304" r:id="rId31"/>
    <p:sldId id="305" r:id="rId32"/>
    <p:sldId id="306" r:id="rId33"/>
    <p:sldId id="295" r:id="rId34"/>
    <p:sldId id="297" r:id="rId35"/>
    <p:sldId id="332" r:id="rId36"/>
    <p:sldId id="333" r:id="rId37"/>
    <p:sldId id="288" r:id="rId38"/>
    <p:sldId id="334" r:id="rId39"/>
    <p:sldId id="376" r:id="rId40"/>
    <p:sldId id="374" r:id="rId41"/>
    <p:sldId id="375" r:id="rId42"/>
    <p:sldId id="357" r:id="rId43"/>
    <p:sldId id="346" r:id="rId44"/>
    <p:sldId id="347" r:id="rId45"/>
    <p:sldId id="348" r:id="rId46"/>
    <p:sldId id="349" r:id="rId47"/>
    <p:sldId id="350" r:id="rId48"/>
    <p:sldId id="351" r:id="rId49"/>
    <p:sldId id="355" r:id="rId50"/>
    <p:sldId id="356" r:id="rId51"/>
    <p:sldId id="303" r:id="rId52"/>
    <p:sldId id="289" r:id="rId53"/>
    <p:sldId id="291" r:id="rId54"/>
    <p:sldId id="336" r:id="rId55"/>
    <p:sldId id="339" r:id="rId56"/>
    <p:sldId id="340" r:id="rId57"/>
    <p:sldId id="343" r:id="rId58"/>
    <p:sldId id="344" r:id="rId59"/>
    <p:sldId id="377" r:id="rId60"/>
    <p:sldId id="345" r:id="rId61"/>
    <p:sldId id="379" r:id="rId62"/>
    <p:sldId id="341" r:id="rId63"/>
    <p:sldId id="342" r:id="rId64"/>
    <p:sldId id="313" r:id="rId65"/>
    <p:sldId id="307" r:id="rId66"/>
    <p:sldId id="308" r:id="rId67"/>
    <p:sldId id="274" r:id="rId68"/>
    <p:sldId id="280" r:id="rId69"/>
  </p:sldIdLst>
  <p:sldSz cx="9144000" cy="6858000" type="screen4x3"/>
  <p:notesSz cx="6858000" cy="9144000"/>
  <p:embeddedFontLst>
    <p:embeddedFont>
      <p:font typeface="Abadi" panose="020B0604020104020204" pitchFamily="34" charset="0"/>
      <p:regular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ndara" panose="020E0502030303020204" pitchFamily="34" charset="0"/>
      <p:regular r:id="rId76"/>
      <p:bold r:id="rId77"/>
      <p:italic r:id="rId78"/>
      <p:boldItalic r:id="rId79"/>
    </p:embeddedFont>
    <p:embeddedFont>
      <p:font typeface="Corbel" panose="020B0503020204020204" pitchFamily="34" charset="0"/>
      <p:regular r:id="rId80"/>
      <p:bold r:id="rId81"/>
      <p:italic r:id="rId82"/>
      <p:boldItalic r:id="rId83"/>
    </p:embeddedFont>
    <p:embeddedFont>
      <p:font typeface="Roboto Slab" pitchFamily="2" charset="0"/>
      <p:regular r:id="rId84"/>
      <p:bold r:id="rId85"/>
    </p:embeddedFont>
    <p:embeddedFont>
      <p:font typeface="Source Sans Pro" panose="020B0503030403020204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6CA442-F59C-4389-B105-FC6C7F3F846C}">
  <a:tblStyle styleId="{4E6CA442-F59C-4389-B105-FC6C7F3F84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5170"/>
  </p:normalViewPr>
  <p:slideViewPr>
    <p:cSldViewPr snapToGrid="0" snapToObjects="1">
      <p:cViewPr varScale="1">
        <p:scale>
          <a:sx n="94" d="100"/>
          <a:sy n="94" d="100"/>
        </p:scale>
        <p:origin x="2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4.fntdata"/><Relationship Id="rId89" Type="http://schemas.openxmlformats.org/officeDocument/2006/relationships/font" Target="fonts/font1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font" Target="fonts/font18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Scatterplot Y Vs X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361329833770767E-2"/>
          <c:y val="0.1699470703287943"/>
          <c:w val="0.86318044619422574"/>
          <c:h val="0.7265495601553592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1</c:v>
                </c:pt>
                <c:pt idx="2">
                  <c:v>6</c:v>
                </c:pt>
                <c:pt idx="3">
                  <c:v>14</c:v>
                </c:pt>
                <c:pt idx="4">
                  <c:v>15</c:v>
                </c:pt>
                <c:pt idx="5">
                  <c:v>30</c:v>
                </c:pt>
                <c:pt idx="6">
                  <c:v>40</c:v>
                </c:pt>
                <c:pt idx="7">
                  <c:v>74</c:v>
                </c:pt>
                <c:pt idx="8">
                  <c:v>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602-E946-B94F-9534625C01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4132879"/>
        <c:axId val="1444134559"/>
      </c:scatterChart>
      <c:valAx>
        <c:axId val="1444132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4134559"/>
        <c:crosses val="autoZero"/>
        <c:crossBetween val="midCat"/>
      </c:valAx>
      <c:valAx>
        <c:axId val="144413455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413287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Scatterplot</a:t>
            </a:r>
            <a:r>
              <a:rPr lang="en-US" baseline="0"/>
              <a:t> X &amp; 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692376483594373"/>
          <c:y val="0.15693753856446246"/>
          <c:w val="0.77577627891291401"/>
          <c:h val="0.6814355508704406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0.15663411684444561"/>
                  <c:y val="-9.2339759081173103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1</c:v>
                </c:pt>
                <c:pt idx="2">
                  <c:v>3.5</c:v>
                </c:pt>
                <c:pt idx="3">
                  <c:v>3</c:v>
                </c:pt>
                <c:pt idx="4">
                  <c:v>4.5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3B7E-BB46-BAAD-BA88C8AB17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19376287"/>
        <c:axId val="1356511039"/>
      </c:scatterChart>
      <c:valAx>
        <c:axId val="1419376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6511039"/>
        <c:crosses val="autoZero"/>
        <c:crossBetween val="midCat"/>
      </c:valAx>
      <c:valAx>
        <c:axId val="135651103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937628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0198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963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1776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705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600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3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342900" marR="0" lvl="0" indent="-32385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685800" marR="0" lvl="1" indent="-30480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1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1028700" marR="0" lvl="2" indent="-28575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1371600" marR="0" lvl="3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1714500" marR="0" lvl="4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2057400" marR="0" lvl="5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667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>
            <a:off x="3124200" y="647700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6553200" y="647700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05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05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05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05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05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05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05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05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Candara"/>
              <a:buNone/>
              <a:defRPr sz="1050" b="0" i="0" u="none" strike="noStrike" cap="none">
                <a:solidFill>
                  <a:srgbClr val="595959"/>
                </a:solidFill>
                <a:latin typeface="Candara"/>
                <a:ea typeface="Candara"/>
                <a:cs typeface="Candara"/>
                <a:sym typeface="Candara"/>
              </a:defRPr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0121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64638"/>
            <a:ext cx="9144000" cy="7680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932723"/>
            <a:ext cx="9144000" cy="3840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618000"/>
            <a:ext cx="9144000" cy="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9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589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9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8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emf"/><Relationship Id="rId7" Type="http://schemas.microsoft.com/office/2007/relationships/hdphoto" Target="../media/hdphoto10.wdp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11" Type="http://schemas.microsoft.com/office/2007/relationships/hdphoto" Target="../media/hdphoto12.wdp"/><Relationship Id="rId5" Type="http://schemas.microsoft.com/office/2007/relationships/hdphoto" Target="../media/hdphoto9.wdp"/><Relationship Id="rId10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microsoft.com/office/2007/relationships/hdphoto" Target="../media/hdphoto1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4.wdp"/><Relationship Id="rId5" Type="http://schemas.openxmlformats.org/officeDocument/2006/relationships/image" Target="../media/image16.png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microsoft.com/office/2007/relationships/hdphoto" Target="../media/hdphoto16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microsoft.com/office/2007/relationships/hdphoto" Target="../media/hdphoto18.wdp"/><Relationship Id="rId5" Type="http://schemas.openxmlformats.org/officeDocument/2006/relationships/image" Target="../media/image28.png"/><Relationship Id="rId4" Type="http://schemas.microsoft.com/office/2007/relationships/hdphoto" Target="../media/hdphoto17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0.wdp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Relationship Id="rId4" Type="http://schemas.microsoft.com/office/2007/relationships/hdphoto" Target="../media/hdphoto25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9.wdp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1.wdp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5.wdp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data-visualisation-using-seaborn-mukul-kr-singh-chauha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pulse/what-data-science-mukul-chauhan/" TargetMode="External"/><Relationship Id="rId4" Type="http://schemas.openxmlformats.org/officeDocument/2006/relationships/hyperlink" Target="https://www.linkedin.com/pulse/introduction-ggplot-series-mukul-kr-singh-chauhan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2434635" y="2450115"/>
            <a:ext cx="4274730" cy="1234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Regression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6952-86C9-FC45-BBD4-66646DE32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Best Fit Line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A4E27-4229-7147-8F30-553E7E94274E}"/>
              </a:ext>
            </a:extLst>
          </p:cNvPr>
          <p:cNvSpPr txBox="1"/>
          <p:nvPr/>
        </p:nvSpPr>
        <p:spPr>
          <a:xfrm>
            <a:off x="435773" y="1889199"/>
            <a:ext cx="5779295" cy="414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5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to find the Best Fit Line?</a:t>
            </a:r>
          </a:p>
          <a:p>
            <a:pPr algn="just"/>
            <a:endParaRPr lang="en-US" sz="13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equation of the straight line is given by y = mx +c</a:t>
            </a:r>
          </a:p>
          <a:p>
            <a:pPr algn="just">
              <a:lnSpc>
                <a:spcPct val="150000"/>
              </a:lnSpc>
            </a:pP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sz="135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 – slope of the line</a:t>
            </a:r>
          </a:p>
          <a:p>
            <a:pPr algn="just">
              <a:lnSpc>
                <a:spcPct val="150000"/>
              </a:lnSpc>
            </a:pPr>
            <a:r>
              <a:rPr lang="en-US" sz="135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c - Intercept (The point at which the straight line touches y axis.</a:t>
            </a: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Best Fit line is found basis the </a:t>
            </a:r>
            <a:r>
              <a:rPr lang="en-US" sz="1350" b="1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Least Squared Method</a:t>
            </a: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Algorithm: </a:t>
            </a: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Step1: Find the Mean of x-values and y-values</a:t>
            </a: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Step2: Calculate the slope of the line. It can be found using the following eqn. on the right.</a:t>
            </a: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Step3: Compute the y-intercept of the line using the formula</a:t>
            </a: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3C4B9-526E-8B48-9E6B-042938C2B981}"/>
              </a:ext>
            </a:extLst>
          </p:cNvPr>
          <p:cNvSpPr txBox="1"/>
          <p:nvPr/>
        </p:nvSpPr>
        <p:spPr>
          <a:xfrm>
            <a:off x="6665117" y="3813238"/>
            <a:ext cx="17636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Mean of x and y 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8B437D-3E8D-D64E-A46B-6BAF5F0819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0232" y="1920478"/>
            <a:ext cx="1660922" cy="1864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A7A053-DE8B-DA4C-9A77-31AE9F635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502" y="4171693"/>
            <a:ext cx="2583033" cy="14065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5A59A8-A113-0043-A45F-FD21F2107DE2}"/>
              </a:ext>
            </a:extLst>
          </p:cNvPr>
          <p:cNvSpPr txBox="1"/>
          <p:nvPr/>
        </p:nvSpPr>
        <p:spPr>
          <a:xfrm>
            <a:off x="6880232" y="5565452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Finding m (Slope)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E04B71-1418-364A-8DE7-6276B8EF64B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6435" y="5347796"/>
            <a:ext cx="17335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9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061-39F3-554A-983A-DF64DED64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61" y="178895"/>
            <a:ext cx="8229600" cy="550120"/>
          </a:xfr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>
              <a:buSzPts val="2000"/>
            </a:pPr>
            <a:r>
              <a:rPr lang="en-US" sz="2000" dirty="0">
                <a:solidFill>
                  <a:srgbClr val="0091EA"/>
                </a:solidFill>
                <a:latin typeface="Roboto Slab"/>
                <a:ea typeface="Roboto Slab"/>
              </a:rPr>
              <a:t>Regression Line | Best Fit Line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EC464-692A-0D47-8063-924446AF6BBA}"/>
              </a:ext>
            </a:extLst>
          </p:cNvPr>
          <p:cNvSpPr txBox="1"/>
          <p:nvPr/>
        </p:nvSpPr>
        <p:spPr>
          <a:xfrm>
            <a:off x="259956" y="816190"/>
            <a:ext cx="594002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5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the Least Square Method to Determine the Eqn. of Line of Best Fit</a:t>
            </a: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Steps: Following Steps are deployed to achieve the objective.</a:t>
            </a: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Step1: Calculate the Mean of X and Ys</a:t>
            </a: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Step2: Find the Following:-</a:t>
            </a: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AE9027-9EFF-5642-A0BD-5B156D37BA4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17511" y="1992761"/>
            <a:ext cx="3355975" cy="550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C4220F-68DF-E14E-9842-9504740FBF1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40000"/>
          </a:blip>
          <a:stretch>
            <a:fillRect/>
          </a:stretch>
        </p:blipFill>
        <p:spPr>
          <a:xfrm>
            <a:off x="4300469" y="2861527"/>
            <a:ext cx="4843531" cy="2658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E49075-C238-BD43-9617-28EA422301A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8788" y="2065602"/>
            <a:ext cx="3249614" cy="7105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D77BFE-E4CE-CA46-BD01-E5CB8BB9C8D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956" y="3326278"/>
            <a:ext cx="4393406" cy="3193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974E1D7-9E1A-A040-B59B-FEA03254D18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956" y="3877488"/>
            <a:ext cx="2018429" cy="10990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EE7C43-6255-F543-A5AD-13436755C6BA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6659" y="4034112"/>
            <a:ext cx="17335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987B-48A1-3E40-8792-326DFB7C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63" y="184334"/>
            <a:ext cx="8229600" cy="570996"/>
          </a:xfr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>
              <a:buSzPts val="2000"/>
            </a:pPr>
            <a:r>
              <a:rPr lang="en-US" sz="2000" dirty="0">
                <a:solidFill>
                  <a:srgbClr val="0091EA"/>
                </a:solidFill>
                <a:latin typeface="Roboto Slab"/>
                <a:ea typeface="Roboto Slab"/>
              </a:rPr>
              <a:t>Regression Line | Best Fit Line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72A0ED-FF20-1F42-998C-69ACE09D050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9139" y="2259733"/>
            <a:ext cx="4914681" cy="446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30AD3-D7BC-3148-B0BE-ED38A6CAD4F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3852817" y="2706155"/>
            <a:ext cx="5283997" cy="3024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0D4E92-06C1-7143-A4AD-13C2B589DADA}"/>
              </a:ext>
            </a:extLst>
          </p:cNvPr>
          <p:cNvSpPr txBox="1"/>
          <p:nvPr/>
        </p:nvSpPr>
        <p:spPr>
          <a:xfrm>
            <a:off x="143562" y="649293"/>
            <a:ext cx="594002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Step1: Calculate the Mean of X and Ys</a:t>
            </a:r>
          </a:p>
          <a:p>
            <a:pPr algn="just"/>
            <a:endParaRPr lang="en-US" sz="135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mean value of x is </a:t>
            </a:r>
            <a:r>
              <a:rPr lang="en-US" sz="135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6.4</a:t>
            </a:r>
            <a:r>
              <a:rPr lang="en-US" sz="135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y is </a:t>
            </a:r>
            <a:r>
              <a:rPr lang="en-US" sz="135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Step2: Find the m (slope)</a:t>
            </a:r>
          </a:p>
          <a:p>
            <a:pPr algn="just"/>
            <a:endParaRPr lang="en-US" sz="135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 (slope) = -131/118.4  = </a:t>
            </a:r>
            <a:r>
              <a:rPr lang="en-US" sz="135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-1.1</a:t>
            </a:r>
            <a:r>
              <a:rPr lang="en-US" sz="135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approx.</a:t>
            </a:r>
          </a:p>
          <a:p>
            <a:pPr algn="just"/>
            <a:endParaRPr lang="en-US" sz="1350" dirty="0">
              <a:solidFill>
                <a:srgbClr val="7030A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Step3: Calculate the y intercept</a:t>
            </a:r>
          </a:p>
          <a:p>
            <a:pPr algn="just"/>
            <a:endParaRPr lang="en-US" sz="135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 (intercept) = 7 – (-1.1) * 6.4 = </a:t>
            </a:r>
            <a:r>
              <a:rPr lang="en-US" sz="135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14.0</a:t>
            </a:r>
            <a:r>
              <a:rPr lang="en-US" sz="135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approx.</a:t>
            </a:r>
          </a:p>
          <a:p>
            <a:pPr algn="just"/>
            <a:endParaRPr lang="en-US" sz="1350" dirty="0">
              <a:solidFill>
                <a:srgbClr val="7030A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Thus, the equation of the line is y = -1.1x + 14</a:t>
            </a:r>
          </a:p>
          <a:p>
            <a:pPr algn="just"/>
            <a:endParaRPr lang="en-US" sz="1350" dirty="0">
              <a:solidFill>
                <a:srgbClr val="7030A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9A3AB4-C31C-144E-84B6-DAB3F1B72F3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080" y="2903504"/>
            <a:ext cx="1288253" cy="36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1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7BF5-4C19-FB4E-8FA1-C4E5D2C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93304"/>
            <a:ext cx="8229600" cy="589359"/>
          </a:xfr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>
              <a:buSzPts val="2000"/>
            </a:pPr>
            <a:r>
              <a:rPr lang="en-US" sz="2000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Regression Equation and Line of Best Fit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DC2F11-9E23-344E-A5FB-4665898414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874433" y="1475980"/>
            <a:ext cx="6040469" cy="342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7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F7BF5-4C19-FB4E-8FA1-C4E5D2C41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73" y="49603"/>
            <a:ext cx="8229600" cy="589359"/>
          </a:xfr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>
              <a:buSzPts val="2000"/>
            </a:pPr>
            <a:r>
              <a:rPr lang="en-US" sz="2000" dirty="0">
                <a:solidFill>
                  <a:srgbClr val="0091EA"/>
                </a:solidFill>
                <a:latin typeface="Roboto Slab"/>
                <a:ea typeface="Roboto Slab"/>
                <a:sym typeface="Roboto Slab"/>
              </a:rPr>
              <a:t>R Squared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0262E8-5D91-CA4A-8E1C-B203E7561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6594" y="1435462"/>
            <a:ext cx="4932016" cy="264123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77AFE9-6F53-D14E-AD77-7BC3DEDDF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388" y="4516465"/>
            <a:ext cx="3058584" cy="233498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A0CEBA-4D00-8E45-97F1-4DFA1942E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90" y="4430764"/>
            <a:ext cx="5832565" cy="2420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FA265B-A34D-A64F-B60B-A9710A266245}"/>
              </a:ext>
            </a:extLst>
          </p:cNvPr>
          <p:cNvSpPr txBox="1"/>
          <p:nvPr/>
        </p:nvSpPr>
        <p:spPr>
          <a:xfrm>
            <a:off x="105392" y="638962"/>
            <a:ext cx="400120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R Squared is a statistical measure that represents the proportion of the variance for a DV explained by IV.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While correlation defines the strength, R Squared explains up to what extent the variance of one variable explains the variance of another var.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Example – In Investing, the R Squared is %age of a fund movement that can be explained by the movement of benchmark(</a:t>
            </a:r>
            <a:r>
              <a:rPr lang="en-US" sz="1600" dirty="0" err="1">
                <a:solidFill>
                  <a:schemeClr val="tx1"/>
                </a:solidFill>
              </a:rPr>
              <a:t>sensex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Aka Coefficient of Determination.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22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457200" y="9429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r>
              <a:rPr lang="en-US" dirty="0"/>
              <a:t>Coefficient of Determination</a:t>
            </a:r>
            <a:endParaRPr dirty="0"/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A895A8F-C9CA-E545-AE15-C921DE37B0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3979" r="1826"/>
          <a:stretch/>
        </p:blipFill>
        <p:spPr>
          <a:xfrm>
            <a:off x="61962" y="2078832"/>
            <a:ext cx="4664869" cy="35230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542CA1-45D3-044A-9BF1-3ECF53E325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7206" t="8291" r="9715" b="5328"/>
          <a:stretch/>
        </p:blipFill>
        <p:spPr>
          <a:xfrm>
            <a:off x="4733974" y="1993504"/>
            <a:ext cx="4348064" cy="31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482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84EB-4980-5F4E-98F7-7AD066AE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875" y="455172"/>
            <a:ext cx="8695209" cy="487114"/>
          </a:xfrm>
        </p:spPr>
        <p:txBody>
          <a:bodyPr/>
          <a:lstStyle/>
          <a:p>
            <a:r>
              <a:rPr lang="en-US" dirty="0"/>
              <a:t>How to see if the Assumptions are Violated – Deciding if Linear Model is a good Fit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38395-10C0-5549-B837-3331346874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9DE8C3-71B9-C548-9433-E5B2D718BBDA}"/>
              </a:ext>
            </a:extLst>
          </p:cNvPr>
          <p:cNvSpPr/>
          <p:nvPr/>
        </p:nvSpPr>
        <p:spPr>
          <a:xfrm>
            <a:off x="448791" y="899360"/>
            <a:ext cx="35926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Residual vs Fitted Values Plot</a:t>
            </a:r>
          </a:p>
        </p:txBody>
      </p:sp>
      <p:pic>
        <p:nvPicPr>
          <p:cNvPr id="7" name="Picture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E574A4D8-BBA8-9141-8415-7F9DFA435B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4055" r="5115"/>
          <a:stretch/>
        </p:blipFill>
        <p:spPr>
          <a:xfrm>
            <a:off x="4343237" y="972703"/>
            <a:ext cx="4711863" cy="3453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9C521B-96FC-BD4A-8BBA-30C0338CEAF3}"/>
              </a:ext>
            </a:extLst>
          </p:cNvPr>
          <p:cNvSpPr txBox="1"/>
          <p:nvPr/>
        </p:nvSpPr>
        <p:spPr>
          <a:xfrm>
            <a:off x="448791" y="1283563"/>
            <a:ext cx="366106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The  x-axis has the fitted values and y axis has the Residuals.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Residual = Observed y value – Predicted y value.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Vertical distance of actual point vs line of the best fit is called Residual.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If unsure about the shape (curve) for regression equation by looking into the scatterplot, a residual plot helps in making decision.</a:t>
            </a:r>
          </a:p>
        </p:txBody>
      </p:sp>
      <p:pic>
        <p:nvPicPr>
          <p:cNvPr id="11" name="Picture 10" descr="A picture containing photo, screenshot&#13;&#10;&#13;&#10;Description automatically generated">
            <a:extLst>
              <a:ext uri="{FF2B5EF4-FFF2-40B4-BE49-F238E27FC236}">
                <a16:creationId xmlns:a16="http://schemas.microsoft.com/office/drawing/2014/main" id="{E0B10895-D28D-FE4C-9E2A-910AF851C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305" y="4407134"/>
            <a:ext cx="8279429" cy="1926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237626-FF94-1844-8DEF-BBC50EC34B4B}"/>
              </a:ext>
            </a:extLst>
          </p:cNvPr>
          <p:cNvSpPr/>
          <p:nvPr/>
        </p:nvSpPr>
        <p:spPr>
          <a:xfrm>
            <a:off x="1041907" y="6265899"/>
            <a:ext cx="699422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When a </a:t>
            </a:r>
            <a:r>
              <a:rPr lang="en-IN" sz="1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pattern</a:t>
            </a:r>
            <a:r>
              <a:rPr lang="en-IN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is observed in a </a:t>
            </a:r>
            <a:r>
              <a:rPr lang="en-IN" sz="1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residual plot</a:t>
            </a:r>
            <a:r>
              <a:rPr lang="en-IN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 </a:t>
            </a:r>
            <a:br>
              <a:rPr lang="en-IN" sz="66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IN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 </a:t>
            </a:r>
            <a:r>
              <a:rPr lang="en-IN" sz="1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linear regression model</a:t>
            </a:r>
            <a:r>
              <a:rPr lang="en-IN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is probably </a:t>
            </a:r>
            <a:r>
              <a:rPr lang="en-IN" sz="1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not appropriate</a:t>
            </a:r>
            <a:r>
              <a:rPr lang="en-IN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for your data.</a:t>
            </a:r>
            <a:endParaRPr lang="en-US" sz="6600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9AD87-7AF8-9046-A93A-5DE5ED052D3F}"/>
              </a:ext>
            </a:extLst>
          </p:cNvPr>
          <p:cNvSpPr txBox="1"/>
          <p:nvPr/>
        </p:nvSpPr>
        <p:spPr>
          <a:xfrm>
            <a:off x="4411654" y="3882368"/>
            <a:ext cx="1931939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Data should be randomly 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scattered around line 0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9AE04D3-3DD5-5C4D-8EFD-3FF8C5C0E536}"/>
              </a:ext>
            </a:extLst>
          </p:cNvPr>
          <p:cNvCxnSpPr>
            <a:cxnSpLocks/>
          </p:cNvCxnSpPr>
          <p:nvPr/>
        </p:nvCxnSpPr>
        <p:spPr>
          <a:xfrm flipH="1">
            <a:off x="5377623" y="2440707"/>
            <a:ext cx="1642386" cy="1411244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99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3E5CA-D20E-FC43-A76D-FA95AF0C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Q-Q Plot (Quantile Quantile Plot)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78A72-78D1-C14B-83C5-7D36DAE576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7248AE5-667E-3648-BF1B-99FC3F7EF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456" y="1566202"/>
            <a:ext cx="8601087" cy="278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3831FA3-1AA6-1441-895B-BE20F29A7D33}"/>
              </a:ext>
            </a:extLst>
          </p:cNvPr>
          <p:cNvSpPr/>
          <p:nvPr/>
        </p:nvSpPr>
        <p:spPr>
          <a:xfrm>
            <a:off x="595176" y="4346902"/>
            <a:ext cx="82773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IN" sz="1600" dirty="0">
                <a:solidFill>
                  <a:schemeClr val="tx1"/>
                </a:solidFill>
              </a:rPr>
              <a:t>If the data is </a:t>
            </a:r>
            <a:r>
              <a:rPr lang="en-IN" sz="1600" b="1" dirty="0">
                <a:solidFill>
                  <a:schemeClr val="tx1"/>
                </a:solidFill>
              </a:rPr>
              <a:t>normally</a:t>
            </a:r>
            <a:r>
              <a:rPr lang="en-IN" sz="1600" dirty="0">
                <a:solidFill>
                  <a:schemeClr val="tx1"/>
                </a:solidFill>
              </a:rPr>
              <a:t> distributed, the points in the </a:t>
            </a:r>
            <a:r>
              <a:rPr lang="en-IN" sz="1600" b="1" dirty="0">
                <a:solidFill>
                  <a:schemeClr val="tx1"/>
                </a:solidFill>
              </a:rPr>
              <a:t>QQ-normal plot</a:t>
            </a:r>
            <a:r>
              <a:rPr lang="en-IN" sz="1600" dirty="0">
                <a:solidFill>
                  <a:schemeClr val="tx1"/>
                </a:solidFill>
              </a:rPr>
              <a:t> lie on a straight diagonal line.</a:t>
            </a:r>
          </a:p>
          <a:p>
            <a:pPr marL="342900" indent="-342900" algn="just">
              <a:buFont typeface="+mj-lt"/>
              <a:buAutoNum type="arabicPeriod"/>
            </a:pPr>
            <a:endParaRPr lang="en-IN" sz="16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IN" sz="1600" dirty="0">
                <a:solidFill>
                  <a:schemeClr val="tx1"/>
                </a:solidFill>
              </a:rPr>
              <a:t>Greater the departure from this reference line, the greater the evidence that the data is not following the normal distribution pattern.</a:t>
            </a:r>
          </a:p>
          <a:p>
            <a:pPr marL="342900" indent="-342900" algn="just">
              <a:buFont typeface="+mj-lt"/>
              <a:buAutoNum type="arabicPeriod"/>
            </a:pPr>
            <a:endParaRPr lang="en-IN" sz="16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132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924636" y="1850860"/>
            <a:ext cx="729472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01. Which of the following is true about Residuals?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 is Better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 is Better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or B depends on the situation.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 of these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49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 -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924636" y="1850860"/>
            <a:ext cx="729472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01. Which of the following is true about Residuals?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Lower is Better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 is Better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or B depends on the situation.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 of these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IN" sz="16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 A: Residuals refer to the error value of the model. Hence, Lower is Better. ( Residual = y – </a:t>
            </a:r>
            <a:r>
              <a:rPr lang="en-IN" sz="1600" dirty="0" err="1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yhat</a:t>
            </a:r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BC9AE7-1D3A-2348-8DDD-43D636031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5015" y="1728030"/>
            <a:ext cx="2782903" cy="31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86150" y="602835"/>
            <a:ext cx="7571700" cy="433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 for Today’s Session</a:t>
            </a:r>
            <a:endParaRPr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781220" y="1455602"/>
            <a:ext cx="31794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 IS REGRESSION</a:t>
            </a:r>
            <a:endParaRPr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 will understand the Regression and will move onto the types.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716700" y="2392502"/>
            <a:ext cx="3318300" cy="119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REGRESSION DIAGNOSTICS</a:t>
            </a:r>
            <a:endParaRPr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Lets find what best works with Linear Regression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77;p13">
            <a:extLst>
              <a:ext uri="{FF2B5EF4-FFF2-40B4-BE49-F238E27FC236}">
                <a16:creationId xmlns:a16="http://schemas.microsoft.com/office/drawing/2014/main" id="{5D0EC202-C1AE-F74D-B3AF-2B4ADD12D7D8}"/>
              </a:ext>
            </a:extLst>
          </p:cNvPr>
          <p:cNvSpPr txBox="1"/>
          <p:nvPr/>
        </p:nvSpPr>
        <p:spPr>
          <a:xfrm>
            <a:off x="711770" y="4567062"/>
            <a:ext cx="3318300" cy="989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LINEAR REGRESSION vs LOGISITIC</a:t>
            </a:r>
            <a:endParaRPr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Lets find out the difference between Linear &amp; Logistic Regression.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Google Shape;77;p13">
            <a:extLst>
              <a:ext uri="{FF2B5EF4-FFF2-40B4-BE49-F238E27FC236}">
                <a16:creationId xmlns:a16="http://schemas.microsoft.com/office/drawing/2014/main" id="{A6FCE2C5-97EE-3049-9A36-89D4C3FCD2A4}"/>
              </a:ext>
            </a:extLst>
          </p:cNvPr>
          <p:cNvSpPr txBox="1"/>
          <p:nvPr/>
        </p:nvSpPr>
        <p:spPr>
          <a:xfrm>
            <a:off x="716700" y="3304218"/>
            <a:ext cx="3318300" cy="119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UNDERSTANDING LINEAR REGRESSION ALGORITHM ASSUMPTIONS</a:t>
            </a:r>
            <a:endParaRPr lang="en-US"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Lets Look into the Assumptions &amp; Violations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Google Shape;77;p13">
            <a:extLst>
              <a:ext uri="{FF2B5EF4-FFF2-40B4-BE49-F238E27FC236}">
                <a16:creationId xmlns:a16="http://schemas.microsoft.com/office/drawing/2014/main" id="{DA4F8FB3-A86D-DC46-8606-040A51F80461}"/>
              </a:ext>
            </a:extLst>
          </p:cNvPr>
          <p:cNvSpPr txBox="1"/>
          <p:nvPr/>
        </p:nvSpPr>
        <p:spPr>
          <a:xfrm>
            <a:off x="3965550" y="1453165"/>
            <a:ext cx="3909208" cy="119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UNDERSTANDING LOGISTIC REGRESSION</a:t>
            </a:r>
            <a:endParaRPr lang="en-US"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Lets Look into the Algorithm &amp; understand how it functions. 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901EF5-AA6F-CA48-941D-EA3E95E8A6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6" r="10169"/>
          <a:stretch/>
        </p:blipFill>
        <p:spPr>
          <a:xfrm>
            <a:off x="5113931" y="4731866"/>
            <a:ext cx="3564803" cy="1908821"/>
          </a:xfrm>
          <a:prstGeom prst="rect">
            <a:avLst/>
          </a:prstGeom>
        </p:spPr>
      </p:pic>
      <p:sp>
        <p:nvSpPr>
          <p:cNvPr id="13" name="Google Shape;77;p13">
            <a:extLst>
              <a:ext uri="{FF2B5EF4-FFF2-40B4-BE49-F238E27FC236}">
                <a16:creationId xmlns:a16="http://schemas.microsoft.com/office/drawing/2014/main" id="{D0E88F1F-2FFF-3445-8C11-B29E029721BB}"/>
              </a:ext>
            </a:extLst>
          </p:cNvPr>
          <p:cNvSpPr txBox="1"/>
          <p:nvPr/>
        </p:nvSpPr>
        <p:spPr>
          <a:xfrm>
            <a:off x="4035000" y="2643252"/>
            <a:ext cx="3909208" cy="119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INTERVIEW QUESTIONS</a:t>
            </a:r>
            <a:endParaRPr lang="en-US" dirty="0"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Covering some interview questions to strengthen the knowledge and give  an idea about Interviews too.</a:t>
            </a:r>
            <a:endParaRPr dirty="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924636" y="1850860"/>
            <a:ext cx="729472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02. Which of the statement is true regarding residuals in regression 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 of the Residuals is always zero.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 of the Residuals is always less than zero.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 of the Residuals is always more than zero.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is no such rule for residuals.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98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 -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786150" y="1659791"/>
            <a:ext cx="729472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02. Which of the statement is true regarding residuals in regression 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 of the Residuals is always zero.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 of the Residuals is always less than zero.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 of the Residuals is always more than zero.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There is no such rule for residuals.</a:t>
            </a:r>
          </a:p>
          <a:p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600" b="1" dirty="0">
                <a:solidFill>
                  <a:srgbClr val="0070C0"/>
                </a:solidFill>
                <a:latin typeface="Helvetica" pitchFamily="2" charset="0"/>
              </a:rPr>
              <a:t>Solution: A</a:t>
            </a:r>
          </a:p>
          <a:p>
            <a:endParaRPr lang="en-IN" sz="1600" dirty="0">
              <a:solidFill>
                <a:srgbClr val="0070C0"/>
              </a:solidFill>
              <a:latin typeface="Helvetica" pitchFamily="2" charset="0"/>
            </a:endParaRPr>
          </a:p>
          <a:p>
            <a:r>
              <a:rPr lang="en-IN" sz="1600" dirty="0">
                <a:solidFill>
                  <a:srgbClr val="0070C0"/>
                </a:solidFill>
                <a:latin typeface="Helvetica" pitchFamily="2" charset="0"/>
              </a:rPr>
              <a:t>Sum of residual in regression is always zero. It the sum of residuals is zero, the ‘Mean’ will also be zero.</a:t>
            </a:r>
          </a:p>
          <a:p>
            <a:br>
              <a:rPr lang="en-IN" sz="1600" dirty="0"/>
            </a:br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584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924636" y="1755326"/>
            <a:ext cx="72947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03. To Test linear relationship of y (dependent) and x (independent) continuous variable, which of the following plots are best suited.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Scatterplot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 err="1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Barplot</a:t>
            </a: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Histograms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 of These.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823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502602"/>
            <a:ext cx="7571700" cy="474269"/>
          </a:xfrm>
        </p:spPr>
        <p:txBody>
          <a:bodyPr/>
          <a:lstStyle/>
          <a:p>
            <a:r>
              <a:rPr lang="en-US" dirty="0"/>
              <a:t>Interview Questions -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786150" y="1183953"/>
            <a:ext cx="729472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03. To Test linear relationship of y (dependent) and x (independent) continuous variable, which of the following plots are best suited.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Scatterplot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 err="1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Barplot</a:t>
            </a: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Histograms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 of These.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IN" sz="1600" b="1" dirty="0">
                <a:solidFill>
                  <a:srgbClr val="0070C0"/>
                </a:solidFill>
              </a:rPr>
              <a:t>Solution: A</a:t>
            </a:r>
          </a:p>
          <a:p>
            <a:pPr algn="just"/>
            <a:endParaRPr lang="en-IN" sz="1600" dirty="0">
              <a:solidFill>
                <a:srgbClr val="0070C0"/>
              </a:solidFill>
            </a:endParaRPr>
          </a:p>
          <a:p>
            <a:pPr algn="just"/>
            <a:r>
              <a:rPr lang="en-IN" sz="1600" dirty="0">
                <a:solidFill>
                  <a:srgbClr val="0070C0"/>
                </a:solidFill>
              </a:rPr>
              <a:t>To test the linear relationship between continuous variables Scatter plot is a good option. We can find out how one variable is changing </a:t>
            </a:r>
            <a:r>
              <a:rPr lang="en-IN" sz="1600" dirty="0" err="1">
                <a:solidFill>
                  <a:srgbClr val="0070C0"/>
                </a:solidFill>
              </a:rPr>
              <a:t>w.r.t</a:t>
            </a:r>
            <a:r>
              <a:rPr lang="en-IN" sz="1600" dirty="0">
                <a:solidFill>
                  <a:srgbClr val="0070C0"/>
                </a:solidFill>
              </a:rPr>
              <a:t>. another variable. A scatter plot displays the relationship between two quantitative variables.</a:t>
            </a:r>
          </a:p>
          <a:p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590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786150" y="1891804"/>
            <a:ext cx="77007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04. A Correlation between the age and health of a person found to be -1.09. On the basis of this you would tell the doctors that: 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age is good predictor of health 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age is poor predictor of health 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 of These.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3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 -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786150" y="1686299"/>
            <a:ext cx="770074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04. A Correlation between the age and health of a person found to be -1.09. On the basis of this you would tell the doctors that: 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age is good predictor of health 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age is poor predictor of health 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 of These.</a:t>
            </a:r>
          </a:p>
          <a:p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600" b="1" dirty="0">
                <a:solidFill>
                  <a:srgbClr val="0070C0"/>
                </a:solidFill>
              </a:rPr>
              <a:t>Solution: C</a:t>
            </a:r>
          </a:p>
          <a:p>
            <a:endParaRPr lang="en-IN" sz="1600" dirty="0">
              <a:solidFill>
                <a:srgbClr val="0070C0"/>
              </a:solidFill>
            </a:endParaRPr>
          </a:p>
          <a:p>
            <a:r>
              <a:rPr lang="en-IN" sz="1600" dirty="0">
                <a:solidFill>
                  <a:srgbClr val="0070C0"/>
                </a:solidFill>
              </a:rPr>
              <a:t>Correlation coefficient range is between [-1 ,1]. So -1.09 is not possible.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352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721625" y="1536174"/>
            <a:ext cx="770074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05. Which of the following offsets, do we use in case of least square line fit?</a:t>
            </a:r>
          </a:p>
          <a:p>
            <a:pPr algn="just"/>
            <a:endParaRPr lang="en-IN" sz="1600" b="1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Suppose horizontal axis is independent variable and vertical axis is dependent variable.</a:t>
            </a:r>
          </a:p>
          <a:p>
            <a:pPr algn="just"/>
            <a:endParaRPr lang="en-IN" sz="1600" b="1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Vertical Offset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Perpendicular Offset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 of the Above.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27902-F2B2-8044-AF44-E8861F391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231" y="2864541"/>
            <a:ext cx="4614619" cy="245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91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0" y="0"/>
            <a:ext cx="7571700" cy="936900"/>
          </a:xfrm>
        </p:spPr>
        <p:txBody>
          <a:bodyPr/>
          <a:lstStyle/>
          <a:p>
            <a:r>
              <a:rPr lang="en-US" dirty="0"/>
              <a:t>Interview Questions -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696831" y="1070155"/>
            <a:ext cx="79856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05. Which of the following offsets, do we use in case of least square line fit?</a:t>
            </a:r>
          </a:p>
          <a:p>
            <a:pPr algn="just"/>
            <a:endParaRPr lang="en-IN" sz="1600" b="1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Suppose horizontal axis is independent variable and vertical axis is dependent variable.</a:t>
            </a:r>
          </a:p>
          <a:p>
            <a:pPr algn="just"/>
            <a:endParaRPr lang="en-IN" sz="1600" b="1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Vertical Offset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Perpendicular Offset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 of the Above.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600" b="1" dirty="0">
                <a:solidFill>
                  <a:srgbClr val="0070C0"/>
                </a:solidFill>
              </a:rPr>
              <a:t>Solution: A</a:t>
            </a:r>
          </a:p>
          <a:p>
            <a:endParaRPr lang="en-IN" sz="1600" dirty="0">
              <a:solidFill>
                <a:srgbClr val="0070C0"/>
              </a:solidFill>
            </a:endParaRPr>
          </a:p>
          <a:p>
            <a:r>
              <a:rPr lang="en-IN" sz="1600" dirty="0">
                <a:solidFill>
                  <a:srgbClr val="0070C0"/>
                </a:solidFill>
              </a:rPr>
              <a:t>We always consider residual as vertical offsets. Perpendicular offset are useful in case of PCA.</a:t>
            </a:r>
          </a:p>
          <a:p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927902-F2B2-8044-AF44-E8861F391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162" y="2577938"/>
            <a:ext cx="4614619" cy="245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10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D5A79-0EBB-E24D-A9B2-BE3459C2D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3042E04E-8AD3-FA47-8F34-9AAF7F2A3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5767" r="3811"/>
          <a:stretch/>
        </p:blipFill>
        <p:spPr>
          <a:xfrm>
            <a:off x="4572000" y="1493520"/>
            <a:ext cx="4400332" cy="34284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DFD680-124F-9749-8096-9B5B9D08CF68}"/>
              </a:ext>
            </a:extLst>
          </p:cNvPr>
          <p:cNvSpPr txBox="1">
            <a:spLocks/>
          </p:cNvSpPr>
          <p:nvPr/>
        </p:nvSpPr>
        <p:spPr>
          <a:xfrm>
            <a:off x="496590" y="481224"/>
            <a:ext cx="7571700" cy="46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Linear Regression – Model Assumptions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78CC0-0BA4-A449-85E8-38AB2A56D081}"/>
              </a:ext>
            </a:extLst>
          </p:cNvPr>
          <p:cNvSpPr txBox="1"/>
          <p:nvPr/>
        </p:nvSpPr>
        <p:spPr>
          <a:xfrm>
            <a:off x="400743" y="1111032"/>
            <a:ext cx="855234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002060"/>
                </a:solidFill>
              </a:rPr>
              <a:t>Since Linear Regression assesses whether one or more predictor variables explain the dependent</a:t>
            </a:r>
          </a:p>
          <a:p>
            <a:r>
              <a:rPr lang="en-US" sz="1500" dirty="0">
                <a:solidFill>
                  <a:srgbClr val="002060"/>
                </a:solidFill>
              </a:rPr>
              <a:t>Variable and hence it has 05 assumptions:</a:t>
            </a:r>
          </a:p>
          <a:p>
            <a:endParaRPr lang="en-US" sz="1500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rgbClr val="002060"/>
                </a:solidFill>
              </a:rPr>
              <a:t>Linear Relationship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rgbClr val="002060"/>
                </a:solidFill>
              </a:rPr>
              <a:t>Normality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rgbClr val="002060"/>
                </a:solidFill>
              </a:rPr>
              <a:t>No or Little Multicollinearity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rgbClr val="002060"/>
                </a:solidFill>
              </a:rPr>
              <a:t>No Auto Correlation in errors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>
              <a:solidFill>
                <a:srgbClr val="00206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rgbClr val="002060"/>
                </a:solidFill>
              </a:rPr>
              <a:t>Homoscedasticity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241C9-0C1A-CF42-AAF7-2851561ACD11}"/>
              </a:ext>
            </a:extLst>
          </p:cNvPr>
          <p:cNvSpPr txBox="1"/>
          <p:nvPr/>
        </p:nvSpPr>
        <p:spPr>
          <a:xfrm>
            <a:off x="292189" y="5746968"/>
            <a:ext cx="8386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Note on sample size – The sample size thumb rule is that regression analysis requires at least 20 data points per independent variable in analysis.</a:t>
            </a:r>
          </a:p>
        </p:txBody>
      </p:sp>
    </p:spTree>
    <p:extLst>
      <p:ext uri="{BB962C8B-B14F-4D97-AF65-F5344CB8AC3E}">
        <p14:creationId xmlns:p14="http://schemas.microsoft.com/office/powerpoint/2010/main" val="1911184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D5A79-0EBB-E24D-A9B2-BE3459C2D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DFD680-124F-9749-8096-9B5B9D08CF68}"/>
              </a:ext>
            </a:extLst>
          </p:cNvPr>
          <p:cNvSpPr txBox="1">
            <a:spLocks/>
          </p:cNvSpPr>
          <p:nvPr/>
        </p:nvSpPr>
        <p:spPr>
          <a:xfrm>
            <a:off x="369946" y="246581"/>
            <a:ext cx="7571700" cy="46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1. Check for Linearity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78CC0-0BA4-A449-85E8-38AB2A56D081}"/>
              </a:ext>
            </a:extLst>
          </p:cNvPr>
          <p:cNvSpPr txBox="1"/>
          <p:nvPr/>
        </p:nvSpPr>
        <p:spPr>
          <a:xfrm>
            <a:off x="190916" y="945030"/>
            <a:ext cx="396488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500" dirty="0"/>
              <a:t>Linear Regression needs the relationship between the independent &amp; dependent variable to linear &amp; additive.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/>
              <a:t>Being additive means the effect of x on y is independent of other variables.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/>
              <a:t>The linearity can be checked using the scatter plots.  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/>
              <a:t>Some examples are shown on right. It shows little to no correlation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/>
          </a:p>
          <a:p>
            <a:pPr marL="342900" indent="-342900" algn="just">
              <a:buFont typeface="+mj-lt"/>
              <a:buAutoNum type="arabicPeriod"/>
            </a:pPr>
            <a:endParaRPr lang="en-US" sz="1500" dirty="0"/>
          </a:p>
          <a:p>
            <a:pPr marL="342900" indent="-342900" algn="just">
              <a:buFont typeface="+mj-lt"/>
              <a:buAutoNum type="arabicPeriod"/>
            </a:pPr>
            <a:endParaRPr lang="en-US" sz="1500" dirty="0"/>
          </a:p>
        </p:txBody>
      </p:sp>
      <p:pic>
        <p:nvPicPr>
          <p:cNvPr id="6" name="Picture 5" descr="A screenshot of a computer&#13;&#10;&#13;&#10;Description automatically generated">
            <a:extLst>
              <a:ext uri="{FF2B5EF4-FFF2-40B4-BE49-F238E27FC236}">
                <a16:creationId xmlns:a16="http://schemas.microsoft.com/office/drawing/2014/main" id="{E1F49B74-9EC7-474A-AA3D-E9672C3370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4310" t="4903" r="6869" b="4459"/>
          <a:stretch/>
        </p:blipFill>
        <p:spPr>
          <a:xfrm>
            <a:off x="4155796" y="945030"/>
            <a:ext cx="4797288" cy="2729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0C7D10-7714-F84A-BD0A-58657995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765" y="3816221"/>
            <a:ext cx="6144591" cy="23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845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2031800" y="2292100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Lets Dive In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828D-8210-DE40-862E-0BCC78B2A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66" y="196637"/>
            <a:ext cx="7571700" cy="500561"/>
          </a:xfrm>
        </p:spPr>
        <p:txBody>
          <a:bodyPr/>
          <a:lstStyle/>
          <a:p>
            <a:r>
              <a:rPr lang="en-US" dirty="0"/>
              <a:t>Transforming Variables to Achieve Linearity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91E4D-EE3C-E648-962A-FCC8CC072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D1384-E859-C44D-8EDF-AC4B1C0DB20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2934" y="680732"/>
            <a:ext cx="8305800" cy="3848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F8B847-B0A5-514C-BFC5-66D247533B4E}"/>
              </a:ext>
            </a:extLst>
          </p:cNvPr>
          <p:cNvSpPr txBox="1"/>
          <p:nvPr/>
        </p:nvSpPr>
        <p:spPr>
          <a:xfrm>
            <a:off x="465266" y="4509595"/>
            <a:ext cx="690766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Each Row shows a different transformation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Transform column shows the method of transformation to be applied on DV or IV.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Regression equation is the equation used in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Last Column shows the equation of Prediction.</a:t>
            </a:r>
          </a:p>
        </p:txBody>
      </p:sp>
    </p:spTree>
    <p:extLst>
      <p:ext uri="{BB962C8B-B14F-4D97-AF65-F5344CB8AC3E}">
        <p14:creationId xmlns:p14="http://schemas.microsoft.com/office/powerpoint/2010/main" val="2345649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2395-4694-0E48-B7A3-C401C9BA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9" y="282387"/>
            <a:ext cx="7571700" cy="527455"/>
          </a:xfrm>
        </p:spPr>
        <p:txBody>
          <a:bodyPr/>
          <a:lstStyle/>
          <a:p>
            <a:r>
              <a:rPr lang="en-US" dirty="0"/>
              <a:t>Non Linear to Linear Conversion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AF0B7-5885-E543-A1DC-8E73E183F2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703F7D-9282-8E44-8F26-DBD3F6AEB2DD}"/>
              </a:ext>
            </a:extLst>
          </p:cNvPr>
          <p:cNvSpPr/>
          <p:nvPr/>
        </p:nvSpPr>
        <p:spPr>
          <a:xfrm>
            <a:off x="517209" y="5686803"/>
            <a:ext cx="858440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</a:t>
            </a:r>
            <a:r>
              <a:rPr lang="en-IN" sz="18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transformation</a:t>
            </a:r>
            <a:r>
              <a:rPr lang="en-IN" sz="18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IN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depends of the </a:t>
            </a:r>
            <a:r>
              <a:rPr lang="en-IN" sz="18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r>
              <a:rPr lang="en-IN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&amp; the </a:t>
            </a:r>
            <a:r>
              <a:rPr lang="en-IN" sz="18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model</a:t>
            </a:r>
            <a:r>
              <a:rPr lang="en-IN" sz="180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IN" sz="180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will give the </a:t>
            </a:r>
            <a:r>
              <a:rPr lang="en-IN" sz="18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highest</a:t>
            </a:r>
          </a:p>
          <a:p>
            <a:pPr algn="ctr"/>
            <a:r>
              <a:rPr lang="en-IN" sz="180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coefficient of Determination.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FCC902-AE35-0C4B-BC10-B875035B4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4150" r="4626" b="14523"/>
          <a:stretch/>
        </p:blipFill>
        <p:spPr>
          <a:xfrm>
            <a:off x="4800600" y="282387"/>
            <a:ext cx="4301010" cy="3192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D900BE-45FA-DD40-A958-EEB12166A05E}"/>
              </a:ext>
            </a:extLst>
          </p:cNvPr>
          <p:cNvSpPr txBox="1"/>
          <p:nvPr/>
        </p:nvSpPr>
        <p:spPr>
          <a:xfrm>
            <a:off x="517209" y="1043731"/>
            <a:ext cx="788717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Steps Involved:-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Create Linear Regression Model.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Construct a residual plot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If the plot is random, don’t transform the data.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Compute the Coefficient of Determination (R2)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Choose a Transformation method as mentioned in table in previous slide.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Transform IV or DV or both.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Apply Regression</a:t>
            </a:r>
          </a:p>
          <a:p>
            <a:pPr marL="342900" indent="-342900">
              <a:buAutoNum type="arabicPeriod"/>
            </a:pPr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/>
              <a:t>If the Transformed R2 is greater than the previous score, the transformation is a success.</a:t>
            </a:r>
          </a:p>
          <a:p>
            <a:pPr marL="342900" indent="-342900"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2937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ECCC6-54E0-4042-B9D2-D1A6B11A9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7" y="322728"/>
            <a:ext cx="7571700" cy="500561"/>
          </a:xfrm>
        </p:spPr>
        <p:txBody>
          <a:bodyPr/>
          <a:lstStyle/>
          <a:p>
            <a:r>
              <a:rPr lang="en-US" dirty="0"/>
              <a:t>Transformation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7EC12B-4628-F545-BE83-D5824DAD76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 descr="A close up of a clock&#13;&#10;&#13;&#10;Description automatically generated">
            <a:extLst>
              <a:ext uri="{FF2B5EF4-FFF2-40B4-BE49-F238E27FC236}">
                <a16:creationId xmlns:a16="http://schemas.microsoft.com/office/drawing/2014/main" id="{C1876556-F924-A349-AB18-B24BE82F44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2331"/>
          <a:stretch/>
        </p:blipFill>
        <p:spPr>
          <a:xfrm>
            <a:off x="282389" y="998559"/>
            <a:ext cx="8549218" cy="1516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86315C-EF91-9B46-814E-2F7113F12217}"/>
              </a:ext>
            </a:extLst>
          </p:cNvPr>
          <p:cNvSpPr txBox="1"/>
          <p:nvPr/>
        </p:nvSpPr>
        <p:spPr>
          <a:xfrm>
            <a:off x="322728" y="2689870"/>
            <a:ext cx="42492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Objectives:</a:t>
            </a:r>
          </a:p>
          <a:p>
            <a:pPr algn="just"/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Create Linear Regression Model in Excel or R.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Find the Linear Regression Equation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Make Predictions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Create a </a:t>
            </a:r>
            <a:r>
              <a:rPr lang="en-US" b="1" dirty="0"/>
              <a:t>Residual Plot </a:t>
            </a:r>
            <a:r>
              <a:rPr lang="en-US" dirty="0"/>
              <a:t>and Find if Linear Regression is an </a:t>
            </a:r>
            <a:r>
              <a:rPr lang="en-US" b="1" dirty="0"/>
              <a:t>Absolute Fit </a:t>
            </a:r>
            <a:r>
              <a:rPr lang="en-US" dirty="0"/>
              <a:t>or not.</a:t>
            </a:r>
          </a:p>
          <a:p>
            <a:pPr marL="342900" indent="-342900" algn="just">
              <a:buAutoNum type="arabicPeriod"/>
            </a:pPr>
            <a:endParaRPr lang="en-US" dirty="0"/>
          </a:p>
          <a:p>
            <a:pPr marL="342900" indent="-342900" algn="just">
              <a:buAutoNum type="arabicPeriod"/>
            </a:pPr>
            <a:r>
              <a:rPr lang="en-US" dirty="0"/>
              <a:t>If Not, Try Transformation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6D94CC7-7E21-6546-8F59-966FA0D62BC7}"/>
              </a:ext>
            </a:extLst>
          </p:cNvPr>
          <p:cNvGraphicFramePr>
            <a:graphicFrameLocks/>
          </p:cNvGraphicFramePr>
          <p:nvPr/>
        </p:nvGraphicFramePr>
        <p:xfrm>
          <a:off x="4381084" y="2879503"/>
          <a:ext cx="4572000" cy="26969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46779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D5A79-0EBB-E24D-A9B2-BE3459C2D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DFD680-124F-9749-8096-9B5B9D08CF68}"/>
              </a:ext>
            </a:extLst>
          </p:cNvPr>
          <p:cNvSpPr txBox="1">
            <a:spLocks/>
          </p:cNvSpPr>
          <p:nvPr/>
        </p:nvSpPr>
        <p:spPr>
          <a:xfrm>
            <a:off x="496590" y="249321"/>
            <a:ext cx="7571700" cy="46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2. Check for Normality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9D7066-6D97-6148-85A6-EEF711A5C4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6521" t="31263" r="13188" b="8898"/>
          <a:stretch/>
        </p:blipFill>
        <p:spPr>
          <a:xfrm>
            <a:off x="4428646" y="3589499"/>
            <a:ext cx="4524438" cy="2787276"/>
          </a:xfrm>
          <a:prstGeom prst="rect">
            <a:avLst/>
          </a:prstGeom>
        </p:spPr>
      </p:pic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1B58629A-A37A-2248-BA04-00B1F6655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5034" y="713127"/>
            <a:ext cx="8013700" cy="2590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E78CC0-0BA4-A449-85E8-38AB2A56D081}"/>
              </a:ext>
            </a:extLst>
          </p:cNvPr>
          <p:cNvSpPr txBox="1"/>
          <p:nvPr/>
        </p:nvSpPr>
        <p:spPr>
          <a:xfrm>
            <a:off x="254212" y="3098005"/>
            <a:ext cx="417443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500" dirty="0"/>
              <a:t>Linear Regression requires all the variables need to be normal.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/>
              <a:t>The normality can be checked using the histogram or Q-Q Plots.  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/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/>
              <a:t>Test for Normality aka goodness of fit test is called </a:t>
            </a:r>
            <a:r>
              <a:rPr lang="en-US" b="1" dirty="0">
                <a:solidFill>
                  <a:srgbClr val="002060"/>
                </a:solidFill>
              </a:rPr>
              <a:t>Kolmogorov Smirnov Test or Shapiro Wilk Normality Test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/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If the Data is not normal a non linear transformation </a:t>
            </a:r>
            <a:r>
              <a:rPr lang="en-US" sz="1500" dirty="0">
                <a:solidFill>
                  <a:srgbClr val="0070C0"/>
                </a:solidFill>
              </a:rPr>
              <a:t>( e.g. Log Transformation)</a:t>
            </a:r>
            <a:r>
              <a:rPr lang="en-US" sz="1500" dirty="0"/>
              <a:t> can fix the issue.</a:t>
            </a:r>
          </a:p>
          <a:p>
            <a:pPr marL="342900" indent="-342900">
              <a:buFont typeface="+mj-lt"/>
              <a:buAutoNum type="arabicPeriod"/>
            </a:pPr>
            <a:endParaRPr lang="en-US" sz="1500" dirty="0"/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Normality means that Y values are normally distributed to each X.</a:t>
            </a:r>
          </a:p>
        </p:txBody>
      </p:sp>
    </p:spTree>
    <p:extLst>
      <p:ext uri="{BB962C8B-B14F-4D97-AF65-F5344CB8AC3E}">
        <p14:creationId xmlns:p14="http://schemas.microsoft.com/office/powerpoint/2010/main" val="2487087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D5A79-0EBB-E24D-A9B2-BE3459C2D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DFD680-124F-9749-8096-9B5B9D08CF68}"/>
              </a:ext>
            </a:extLst>
          </p:cNvPr>
          <p:cNvSpPr txBox="1">
            <a:spLocks/>
          </p:cNvSpPr>
          <p:nvPr/>
        </p:nvSpPr>
        <p:spPr>
          <a:xfrm>
            <a:off x="531759" y="159330"/>
            <a:ext cx="7571700" cy="46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3. Check for Multicollinearity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78CC0-0BA4-A449-85E8-38AB2A56D081}"/>
              </a:ext>
            </a:extLst>
          </p:cNvPr>
          <p:cNvSpPr txBox="1"/>
          <p:nvPr/>
        </p:nvSpPr>
        <p:spPr>
          <a:xfrm>
            <a:off x="448791" y="664368"/>
            <a:ext cx="8229943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It means that the predictors are correlated with each other. Presence of correlation in independent variables lead of </a:t>
            </a:r>
            <a:r>
              <a:rPr lang="en-US" sz="1500" dirty="0">
                <a:solidFill>
                  <a:srgbClr val="00B0F0"/>
                </a:solidFill>
              </a:rPr>
              <a:t>Multicollinearity.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b="1" dirty="0">
                <a:solidFill>
                  <a:schemeClr val="tx1"/>
                </a:solidFill>
              </a:rPr>
              <a:t>What happens if variables are correlated </a:t>
            </a:r>
            <a:r>
              <a:rPr lang="en-US" sz="1500" dirty="0">
                <a:solidFill>
                  <a:schemeClr val="tx1"/>
                </a:solidFill>
              </a:rPr>
              <a:t>- it becomes difficult for the model to determine the true effect of Independent Variables on Dependent.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Measure of Multicollinearity is given by VIF (Variable Influence Factor)</a:t>
            </a:r>
          </a:p>
          <a:p>
            <a:pPr algn="just"/>
            <a:endParaRPr lang="en-US" sz="15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VIF tells us if the predictors are correlated, how much variance of an estimated coefficient increases. If no factors are correlated, VIF will be 1.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If VIF is 1  - No Multicollinearity.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VIF&gt;1, the predictors may be correlated.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VIF between 5 &amp; 10 – Indicates high correlation.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VIF &gt;10:  Regression coefficients are poorly estimated due to Multicollinearity.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A5857-98E4-F942-A75D-A29E8C55DF9B}"/>
              </a:ext>
            </a:extLst>
          </p:cNvPr>
          <p:cNvSpPr txBox="1"/>
          <p:nvPr/>
        </p:nvSpPr>
        <p:spPr>
          <a:xfrm>
            <a:off x="448791" y="4924058"/>
            <a:ext cx="86952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Solution: 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To drop the variable showing high Collinearity. The presence of C suggests that the information provided by this variable for the DV is redundant and is of no use.</a:t>
            </a:r>
          </a:p>
          <a:p>
            <a:pPr marL="342900" indent="-342900">
              <a:buAutoNum type="arabicPeriod"/>
            </a:pPr>
            <a:endParaRPr lang="en-US" dirty="0">
              <a:solidFill>
                <a:srgbClr val="00206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Another Approach is to combined the collinear variables and create new predictor (for e.g. taking average).</a:t>
            </a:r>
          </a:p>
        </p:txBody>
      </p:sp>
    </p:spTree>
    <p:extLst>
      <p:ext uri="{BB962C8B-B14F-4D97-AF65-F5344CB8AC3E}">
        <p14:creationId xmlns:p14="http://schemas.microsoft.com/office/powerpoint/2010/main" val="408559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1B0F-0098-2645-A505-140384689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50" y="247053"/>
            <a:ext cx="7571700" cy="558165"/>
          </a:xfrm>
        </p:spPr>
        <p:txBody>
          <a:bodyPr/>
          <a:lstStyle/>
          <a:p>
            <a:r>
              <a:rPr lang="en-US" dirty="0"/>
              <a:t>Plots Showing Heteroscedasticity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36831-4598-B647-9766-9193FDBCCC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A867C-88FD-C142-8206-8B6CCD58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50" y="805218"/>
            <a:ext cx="7912100" cy="309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725A6A-65ED-354C-902F-CBB63B246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427" y="4097007"/>
            <a:ext cx="3616657" cy="263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9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F7424-F3C0-6745-9CB9-B2EFDE7D3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A6F63-F03B-5144-90C1-56421FD5A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9808" y="189882"/>
            <a:ext cx="8404384" cy="66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8FA1-F220-B447-AA87-63E3B9DE9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029" y="239342"/>
            <a:ext cx="7571700" cy="478296"/>
          </a:xfrm>
        </p:spPr>
        <p:txBody>
          <a:bodyPr/>
          <a:lstStyle/>
          <a:p>
            <a:r>
              <a:rPr lang="en-US" dirty="0"/>
              <a:t>4. Heteroscedasticity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68E08-1695-D44E-AE80-DA86807E34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BBADD0-2727-BB4F-A811-D0661C4E3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12"/>
          <a:stretch/>
        </p:blipFill>
        <p:spPr>
          <a:xfrm>
            <a:off x="1349616" y="703523"/>
            <a:ext cx="6509964" cy="23042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2DAB24-E444-CD4F-95A2-32EC3950E560}"/>
              </a:ext>
            </a:extLst>
          </p:cNvPr>
          <p:cNvSpPr txBox="1"/>
          <p:nvPr/>
        </p:nvSpPr>
        <p:spPr>
          <a:xfrm>
            <a:off x="7764804" y="6376924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Google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DDD2AD-93C2-0948-A03F-F32365D69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6399" y="3429000"/>
            <a:ext cx="2187008" cy="18255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5B359A-2945-1941-847E-6C015D83AFEA}"/>
              </a:ext>
            </a:extLst>
          </p:cNvPr>
          <p:cNvSpPr txBox="1"/>
          <p:nvPr/>
        </p:nvSpPr>
        <p:spPr>
          <a:xfrm>
            <a:off x="268615" y="2860386"/>
            <a:ext cx="731954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Meaning that Data has different dispersion. In other terms, it is called with unequal scatter.</a:t>
            </a:r>
          </a:p>
          <a:p>
            <a:endParaRPr lang="en-US" b="1" dirty="0"/>
          </a:p>
          <a:p>
            <a:r>
              <a:rPr lang="en-US" b="1" dirty="0"/>
              <a:t>Why it is a Problem</a:t>
            </a:r>
          </a:p>
          <a:p>
            <a:endParaRPr lang="en-US" dirty="0"/>
          </a:p>
          <a:p>
            <a:r>
              <a:rPr lang="en-US" dirty="0"/>
              <a:t>It is a problem because OLS Regression assumes that all residuals are drawn from population that has constant variance ( Homoscedasticity). Ruins Results. Gives Biased Coefficients. </a:t>
            </a:r>
          </a:p>
          <a:p>
            <a:endParaRPr lang="en-US" dirty="0"/>
          </a:p>
          <a:p>
            <a:r>
              <a:rPr lang="en-IN" dirty="0"/>
              <a:t>Heteroscedasticity, also spelled heteroskedasticity, occurs more often in datasets that have a large range between the largest and smallest observed values.</a:t>
            </a:r>
          </a:p>
          <a:p>
            <a:endParaRPr lang="en-IN" dirty="0"/>
          </a:p>
          <a:p>
            <a:r>
              <a:rPr lang="en-IN" dirty="0"/>
              <a:t>A classic example of heteroscedasticity is If you model household consumption based on income, you’ll find that the variability in consumption increases as income increases.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AED958-4059-C443-9F05-235ABE57FD53}"/>
              </a:ext>
            </a:extLst>
          </p:cNvPr>
          <p:cNvSpPr/>
          <p:nvPr/>
        </p:nvSpPr>
        <p:spPr>
          <a:xfrm>
            <a:off x="268614" y="5892867"/>
            <a:ext cx="86844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Breusch-Pagan / Cook Weisberg Test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- This test is used to determine presence of heteroskedasticity. If you find p &lt; 0.05, you reject the null hypothesis and infer that heteroskedasticity is present.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375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3241A-DF25-E541-AEA8-7E06D2C3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68" y="136748"/>
            <a:ext cx="7571700" cy="504139"/>
          </a:xfrm>
        </p:spPr>
        <p:txBody>
          <a:bodyPr/>
          <a:lstStyle/>
          <a:p>
            <a:r>
              <a:rPr lang="en-US" dirty="0"/>
              <a:t>Scale Location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0F6A67-500F-5D49-A75D-AFD6852748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3B5374D7-3F1A-D243-ADCC-6B138461C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29051"/>
            <a:ext cx="9144000" cy="4592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B074F4-5F9C-8344-94A7-2C34CB25F7C4}"/>
              </a:ext>
            </a:extLst>
          </p:cNvPr>
          <p:cNvSpPr txBox="1"/>
          <p:nvPr/>
        </p:nvSpPr>
        <p:spPr>
          <a:xfrm>
            <a:off x="116168" y="763717"/>
            <a:ext cx="85625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This plot is also useful to determine heteroskedasticity. Ideally, this plot shouldn't show any pattern.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70C0"/>
                </a:solidFill>
              </a:rPr>
              <a:t>Presence of a pattern determine heteroskedasticity.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dirty="0"/>
              <a:t>Don't forget to corroborate the findings of this plot with the funnel shape in residual vs. fitted values.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434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EE54-B5FA-2B48-A4C4-8705830B7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56" y="21523"/>
            <a:ext cx="7571700" cy="528860"/>
          </a:xfrm>
        </p:spPr>
        <p:txBody>
          <a:bodyPr/>
          <a:lstStyle/>
          <a:p>
            <a:r>
              <a:rPr lang="en-US" dirty="0"/>
              <a:t>Leverage Plot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AE3888-6BD1-384A-996C-41974DFEA1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FC27689-604B-564F-A8A7-D8A3BFD1F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147"/>
            <a:ext cx="9144000" cy="42764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D5DDAA-46A4-CB48-BE27-181B1AC50BB3}"/>
              </a:ext>
            </a:extLst>
          </p:cNvPr>
          <p:cNvSpPr/>
          <p:nvPr/>
        </p:nvSpPr>
        <p:spPr>
          <a:xfrm>
            <a:off x="190916" y="4919743"/>
            <a:ext cx="87621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en-IN" sz="1600" b="1" dirty="0">
                <a:solidFill>
                  <a:srgbClr val="002060"/>
                </a:solidFill>
                <a:latin typeface="inherit"/>
              </a:rPr>
              <a:t>Leverage</a:t>
            </a:r>
            <a:r>
              <a:rPr lang="en-IN" sz="1600" dirty="0">
                <a:solidFill>
                  <a:srgbClr val="002060"/>
                </a:solidFill>
                <a:latin typeface="PT Serif" panose="020A0603040505020204" pitchFamily="18" charset="77"/>
              </a:rPr>
              <a:t>: An observation with an extreme value on a predictor variable is called a point with high leverage. Leverage is a measure of how far an observation deviates from the mean of that variable. These leverage points can have an effect on the estimate of regression coefficients.</a:t>
            </a:r>
          </a:p>
        </p:txBody>
      </p:sp>
    </p:spTree>
    <p:extLst>
      <p:ext uri="{BB962C8B-B14F-4D97-AF65-F5344CB8AC3E}">
        <p14:creationId xmlns:p14="http://schemas.microsoft.com/office/powerpoint/2010/main" val="2835523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258427" y="2117787"/>
            <a:ext cx="4503536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What is Regression</a:t>
            </a:r>
            <a:endParaRPr sz="60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5517342" y="1882525"/>
            <a:ext cx="1156666" cy="1088243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D49D62-6B58-B44A-9B96-66E37304573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6288" y="4035571"/>
            <a:ext cx="4976562" cy="271667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E7DF7-6A16-D14E-AC47-FBE6DFE5A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94" y="108178"/>
            <a:ext cx="8357850" cy="936900"/>
          </a:xfrm>
        </p:spPr>
        <p:txBody>
          <a:bodyPr/>
          <a:lstStyle/>
          <a:p>
            <a:r>
              <a:rPr lang="en-US" dirty="0"/>
              <a:t>Summary of Tests in Python for Linear Regression Assumptions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0945F9-A98F-704E-B979-E5488352EF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DFBF2A-193A-C44E-B5EA-593E0902D653}"/>
              </a:ext>
            </a:extLst>
          </p:cNvPr>
          <p:cNvSpPr txBox="1"/>
          <p:nvPr/>
        </p:nvSpPr>
        <p:spPr>
          <a:xfrm>
            <a:off x="734099" y="1412010"/>
            <a:ext cx="395012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Multicollinearity Test </a:t>
            </a:r>
          </a:p>
          <a:p>
            <a:endParaRPr lang="en-US" sz="1600" dirty="0"/>
          </a:p>
          <a:p>
            <a:r>
              <a:rPr lang="en-US" sz="1600" i="1" dirty="0"/>
              <a:t>from </a:t>
            </a:r>
            <a:r>
              <a:rPr lang="en-US" sz="1600" i="1" dirty="0" err="1">
                <a:solidFill>
                  <a:srgbClr val="0070C0"/>
                </a:solidFill>
              </a:rPr>
              <a:t>statsmodels.stats.outliers_influence</a:t>
            </a:r>
            <a:r>
              <a:rPr lang="en-US" sz="1600" i="1" dirty="0">
                <a:solidFill>
                  <a:srgbClr val="0070C0"/>
                </a:solidFill>
              </a:rPr>
              <a:t> </a:t>
            </a:r>
          </a:p>
          <a:p>
            <a:r>
              <a:rPr lang="en-US" sz="1600" i="1" dirty="0"/>
              <a:t>import </a:t>
            </a:r>
            <a:r>
              <a:rPr lang="en-US" sz="1600" i="1" dirty="0" err="1">
                <a:solidFill>
                  <a:srgbClr val="0070C0"/>
                </a:solidFill>
              </a:rPr>
              <a:t>variance_inflation_factor</a:t>
            </a:r>
            <a:endParaRPr lang="en-US" sz="1600" i="1" dirty="0">
              <a:solidFill>
                <a:srgbClr val="0070C0"/>
              </a:solidFill>
            </a:endParaRPr>
          </a:p>
          <a:p>
            <a:endParaRPr lang="en-US" sz="1600" dirty="0"/>
          </a:p>
          <a:p>
            <a:r>
              <a:rPr lang="en-US" sz="1600" dirty="0"/>
              <a:t>Variance Inflation Factor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3D835-FADB-4A43-97F7-2D9E57A91F47}"/>
              </a:ext>
            </a:extLst>
          </p:cNvPr>
          <p:cNvSpPr txBox="1"/>
          <p:nvPr/>
        </p:nvSpPr>
        <p:spPr>
          <a:xfrm>
            <a:off x="5333128" y="1412010"/>
            <a:ext cx="30043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Normality Test </a:t>
            </a:r>
          </a:p>
          <a:p>
            <a:endParaRPr lang="en-US" sz="1600" dirty="0"/>
          </a:p>
          <a:p>
            <a:r>
              <a:rPr lang="en-US" sz="1600" i="1" dirty="0"/>
              <a:t>from </a:t>
            </a:r>
            <a:r>
              <a:rPr lang="en-US" sz="1600" i="1" dirty="0" err="1">
                <a:solidFill>
                  <a:srgbClr val="0070C0"/>
                </a:solidFill>
              </a:rPr>
              <a:t>scipy.stats</a:t>
            </a:r>
            <a:r>
              <a:rPr lang="en-US" sz="1600" i="1" dirty="0"/>
              <a:t> import </a:t>
            </a:r>
            <a:r>
              <a:rPr lang="en-US" sz="1600" i="1" dirty="0" err="1">
                <a:solidFill>
                  <a:srgbClr val="0070C0"/>
                </a:solidFill>
              </a:rPr>
              <a:t>shapiro</a:t>
            </a:r>
            <a:endParaRPr lang="en-US" sz="1600" i="1" dirty="0">
              <a:solidFill>
                <a:srgbClr val="0070C0"/>
              </a:solidFill>
            </a:endParaRPr>
          </a:p>
          <a:p>
            <a:endParaRPr lang="en-US" sz="1600" dirty="0"/>
          </a:p>
          <a:p>
            <a:r>
              <a:rPr lang="en-US" sz="1600" dirty="0"/>
              <a:t>Shapiro Wilk Test</a:t>
            </a:r>
          </a:p>
          <a:p>
            <a:r>
              <a:rPr lang="en-US" sz="1600" dirty="0" err="1"/>
              <a:t>Jarque</a:t>
            </a:r>
            <a:r>
              <a:rPr lang="en-US" sz="1600" dirty="0"/>
              <a:t> </a:t>
            </a:r>
            <a:r>
              <a:rPr lang="en-US" sz="1600" dirty="0" err="1"/>
              <a:t>Bera</a:t>
            </a:r>
            <a:r>
              <a:rPr lang="en-US" sz="1600" dirty="0"/>
              <a:t>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BF59D-D171-1C4A-93D1-D0C9092C2B42}"/>
              </a:ext>
            </a:extLst>
          </p:cNvPr>
          <p:cNvSpPr txBox="1"/>
          <p:nvPr/>
        </p:nvSpPr>
        <p:spPr>
          <a:xfrm>
            <a:off x="786150" y="3172983"/>
            <a:ext cx="27622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Autocorrelation Test </a:t>
            </a:r>
          </a:p>
          <a:p>
            <a:endParaRPr lang="en-US" sz="1600" dirty="0"/>
          </a:p>
          <a:p>
            <a:r>
              <a:rPr lang="en-US" sz="1600" dirty="0"/>
              <a:t>Durbin Watson Test</a:t>
            </a:r>
          </a:p>
          <a:p>
            <a:r>
              <a:rPr lang="en-US" sz="1600" dirty="0"/>
              <a:t>Breusch Pagan Test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B5746-A4C4-6847-9F09-009C5EF5987E}"/>
              </a:ext>
            </a:extLst>
          </p:cNvPr>
          <p:cNvSpPr txBox="1"/>
          <p:nvPr/>
        </p:nvSpPr>
        <p:spPr>
          <a:xfrm>
            <a:off x="5353785" y="3350852"/>
            <a:ext cx="332494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/>
              <a:t>Heteroscedasticity </a:t>
            </a:r>
            <a:r>
              <a:rPr lang="en-US" sz="2000" b="1" dirty="0"/>
              <a:t>Test </a:t>
            </a:r>
          </a:p>
          <a:p>
            <a:endParaRPr lang="en-US" sz="1600" dirty="0"/>
          </a:p>
          <a:p>
            <a:r>
              <a:rPr lang="en-US" sz="1600" i="1" dirty="0"/>
              <a:t>import </a:t>
            </a:r>
            <a:r>
              <a:rPr lang="en-US" sz="1600" i="1" dirty="0" err="1">
                <a:solidFill>
                  <a:srgbClr val="0070C0"/>
                </a:solidFill>
              </a:rPr>
              <a:t>statsmodels.stats.api</a:t>
            </a:r>
            <a:r>
              <a:rPr lang="en-US" sz="1600" i="1" dirty="0"/>
              <a:t> as </a:t>
            </a:r>
            <a:r>
              <a:rPr lang="en-US" sz="1600" i="1" dirty="0" err="1">
                <a:solidFill>
                  <a:srgbClr val="0070C0"/>
                </a:solidFill>
              </a:rPr>
              <a:t>sts</a:t>
            </a:r>
            <a:endParaRPr lang="en-US" sz="1600" i="1" dirty="0">
              <a:solidFill>
                <a:srgbClr val="0070C0"/>
              </a:solidFill>
            </a:endParaRPr>
          </a:p>
          <a:p>
            <a:endParaRPr lang="en-US" sz="1600" dirty="0"/>
          </a:p>
          <a:p>
            <a:r>
              <a:rPr lang="en-US" sz="1600" dirty="0" err="1"/>
              <a:t>Goldfeld</a:t>
            </a:r>
            <a:r>
              <a:rPr lang="en-US" sz="1600" dirty="0"/>
              <a:t> </a:t>
            </a:r>
            <a:r>
              <a:rPr lang="en-US" sz="1600" dirty="0" err="1"/>
              <a:t>Quandt</a:t>
            </a:r>
            <a:r>
              <a:rPr lang="en-US" sz="1600" dirty="0"/>
              <a:t> Test</a:t>
            </a:r>
          </a:p>
          <a:p>
            <a:r>
              <a:rPr lang="en-US" sz="1600" dirty="0"/>
              <a:t>Breusch Pagan Test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6D5EF-3FF0-7C48-952C-A0AAE097835D}"/>
              </a:ext>
            </a:extLst>
          </p:cNvPr>
          <p:cNvSpPr txBox="1"/>
          <p:nvPr/>
        </p:nvSpPr>
        <p:spPr>
          <a:xfrm>
            <a:off x="734099" y="4565630"/>
            <a:ext cx="332494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Non Linearity Test </a:t>
            </a:r>
          </a:p>
          <a:p>
            <a:endParaRPr lang="en-US" sz="1600" dirty="0"/>
          </a:p>
          <a:p>
            <a:r>
              <a:rPr lang="en-US" sz="1600" i="1" dirty="0"/>
              <a:t>import </a:t>
            </a:r>
            <a:r>
              <a:rPr lang="en-US" sz="1600" i="1" dirty="0" err="1">
                <a:solidFill>
                  <a:srgbClr val="0070C0"/>
                </a:solidFill>
              </a:rPr>
              <a:t>statsmodels.stats.api</a:t>
            </a:r>
            <a:r>
              <a:rPr lang="en-US" sz="1600" i="1" dirty="0"/>
              <a:t> as </a:t>
            </a:r>
            <a:r>
              <a:rPr lang="en-US" sz="1600" i="1" dirty="0" err="1">
                <a:solidFill>
                  <a:srgbClr val="0070C0"/>
                </a:solidFill>
              </a:rPr>
              <a:t>sts</a:t>
            </a:r>
            <a:endParaRPr lang="en-US" sz="1600" i="1" dirty="0">
              <a:solidFill>
                <a:srgbClr val="0070C0"/>
              </a:solidFill>
            </a:endParaRPr>
          </a:p>
          <a:p>
            <a:endParaRPr lang="en-US" sz="1600" dirty="0"/>
          </a:p>
          <a:p>
            <a:r>
              <a:rPr lang="en-US" sz="1600" dirty="0"/>
              <a:t>Linear Rainbow Test</a:t>
            </a:r>
          </a:p>
        </p:txBody>
      </p:sp>
    </p:spTree>
    <p:extLst>
      <p:ext uri="{BB962C8B-B14F-4D97-AF65-F5344CB8AC3E}">
        <p14:creationId xmlns:p14="http://schemas.microsoft.com/office/powerpoint/2010/main" val="1395781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D2B6-7FDE-F84E-BB98-79A7DDA8F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730" y="218363"/>
            <a:ext cx="7571700" cy="460622"/>
          </a:xfrm>
        </p:spPr>
        <p:txBody>
          <a:bodyPr/>
          <a:lstStyle/>
          <a:p>
            <a:r>
              <a:rPr lang="en-US" dirty="0"/>
              <a:t>Auto Correlation of Residuals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BDBD6-BD61-E447-82D1-03ACD959E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3CB1C-F8FA-1C4D-9987-E96582E6CF36}"/>
              </a:ext>
            </a:extLst>
          </p:cNvPr>
          <p:cNvSpPr txBox="1"/>
          <p:nvPr/>
        </p:nvSpPr>
        <p:spPr>
          <a:xfrm>
            <a:off x="608730" y="689230"/>
            <a:ext cx="779565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/>
              <a:t>Auto Correlation of Errors means that the errors are Correlated.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Assumption is that the Linear Regression Model Residuals are Not Correlated.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Test of Assumption – Durbin Watson Test</a:t>
            </a:r>
          </a:p>
          <a:p>
            <a:pPr algn="just"/>
            <a:endParaRPr lang="en-US" sz="1600" dirty="0"/>
          </a:p>
          <a:p>
            <a:pPr algn="just"/>
            <a:r>
              <a:rPr lang="en-US" sz="1600" dirty="0"/>
              <a:t>Package - </a:t>
            </a:r>
            <a:r>
              <a:rPr lang="en-IN" sz="1600" dirty="0" err="1">
                <a:solidFill>
                  <a:srgbClr val="0070C0"/>
                </a:solidFill>
              </a:rPr>
              <a:t>statsmodels.stats.stattools.durbin_watson</a:t>
            </a:r>
            <a:r>
              <a:rPr lang="en-IN" sz="1600" dirty="0">
                <a:solidFill>
                  <a:srgbClr val="0070C0"/>
                </a:solidFill>
              </a:rPr>
              <a:t>(</a:t>
            </a:r>
            <a:r>
              <a:rPr lang="en-IN" sz="1600" i="1" dirty="0" err="1">
                <a:solidFill>
                  <a:srgbClr val="0070C0"/>
                </a:solidFill>
              </a:rPr>
              <a:t>resids</a:t>
            </a:r>
            <a:r>
              <a:rPr lang="en-IN" sz="1600" dirty="0">
                <a:solidFill>
                  <a:srgbClr val="0070C0"/>
                </a:solidFill>
              </a:rPr>
              <a:t>, </a:t>
            </a:r>
            <a:r>
              <a:rPr lang="en-IN" sz="1600" i="1" dirty="0">
                <a:solidFill>
                  <a:srgbClr val="0070C0"/>
                </a:solidFill>
              </a:rPr>
              <a:t>axis=0</a:t>
            </a:r>
            <a:r>
              <a:rPr lang="en-IN" sz="1600" dirty="0">
                <a:solidFill>
                  <a:srgbClr val="0070C0"/>
                </a:solidFill>
              </a:rPr>
              <a:t>)</a:t>
            </a:r>
          </a:p>
          <a:p>
            <a:pPr algn="just"/>
            <a:endParaRPr lang="en-IN" sz="1600" dirty="0">
              <a:solidFill>
                <a:srgbClr val="0070C0"/>
              </a:solidFill>
            </a:endParaRPr>
          </a:p>
          <a:p>
            <a:pPr algn="just"/>
            <a:r>
              <a:rPr lang="en-IN" sz="1600" dirty="0">
                <a:solidFill>
                  <a:srgbClr val="0070C0"/>
                </a:solidFill>
              </a:rPr>
              <a:t>What is the Null Hypothesis</a:t>
            </a:r>
          </a:p>
          <a:p>
            <a:pPr algn="just"/>
            <a:endParaRPr lang="en-IN" sz="1600" dirty="0">
              <a:solidFill>
                <a:srgbClr val="0070C0"/>
              </a:solidFill>
            </a:endParaRPr>
          </a:p>
          <a:p>
            <a:pPr algn="just"/>
            <a:r>
              <a:rPr lang="en-IN" sz="1600" dirty="0">
                <a:solidFill>
                  <a:schemeClr val="tx1"/>
                </a:solidFill>
              </a:rPr>
              <a:t>The Null Hypothesis of the test is that there is no serial correlation.</a:t>
            </a:r>
          </a:p>
          <a:p>
            <a:pPr algn="just"/>
            <a:endParaRPr lang="en-IN" sz="1600" dirty="0">
              <a:solidFill>
                <a:srgbClr val="0070C0"/>
              </a:solidFill>
            </a:endParaRPr>
          </a:p>
          <a:p>
            <a:pPr algn="just"/>
            <a:r>
              <a:rPr lang="en-IN" sz="1600" dirty="0">
                <a:solidFill>
                  <a:srgbClr val="0070C0"/>
                </a:solidFill>
              </a:rPr>
              <a:t>Statistics (Always between 0 and 4)</a:t>
            </a:r>
          </a:p>
          <a:p>
            <a:pPr algn="just"/>
            <a:endParaRPr lang="en-IN" sz="1600" dirty="0">
              <a:solidFill>
                <a:srgbClr val="0070C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The test statistic is equal to 2*(1-r)  where r is the sample autocorrelation of the residuals.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Thus for r==0 indicating no serial correlation, the test statistic equals 2.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Closer to 0, more evidence for positive serial correlation and closer to 4 indicates negative serial correlation.</a:t>
            </a:r>
          </a:p>
          <a:p>
            <a:pPr algn="just"/>
            <a:endParaRPr lang="en-US" sz="1600" dirty="0">
              <a:solidFill>
                <a:srgbClr val="0070C0"/>
              </a:solidFill>
            </a:endParaRPr>
          </a:p>
          <a:p>
            <a:pPr algn="just"/>
            <a:endParaRPr lang="en-US" sz="1600" dirty="0"/>
          </a:p>
          <a:p>
            <a:pPr algn="just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382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6C17-D042-0A4C-A5D4-5983D96B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433" y="272955"/>
            <a:ext cx="7571700" cy="433326"/>
          </a:xfrm>
        </p:spPr>
        <p:txBody>
          <a:bodyPr/>
          <a:lstStyle/>
          <a:p>
            <a:r>
              <a:rPr lang="en-US" dirty="0"/>
              <a:t>Assessing Goodness of Fit - R</a:t>
            </a:r>
            <a:r>
              <a:rPr lang="en-US" baseline="30000" dirty="0"/>
              <a:t>2    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8D96E-8435-5C48-B7CC-F2B9BE2EBF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48308-DF41-C44A-A64C-569124892610}"/>
              </a:ext>
            </a:extLst>
          </p:cNvPr>
          <p:cNvSpPr txBox="1"/>
          <p:nvPr/>
        </p:nvSpPr>
        <p:spPr>
          <a:xfrm>
            <a:off x="581433" y="914400"/>
            <a:ext cx="8180430" cy="561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After fitting the model, it becomes essential to understand how well the model fits the data.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5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the Model Fits Best on the Data?</a:t>
            </a:r>
          </a:p>
          <a:p>
            <a:endParaRPr lang="en-US" sz="15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5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Model fits the data well if the difference between the actual value and the model’s predicted value is small and unbiased.</a:t>
            </a:r>
          </a:p>
          <a:p>
            <a:endParaRPr lang="en-US" sz="150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5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R-Squared (R</a:t>
            </a:r>
            <a:r>
              <a:rPr lang="en-US" sz="1500" baseline="300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150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)?</a:t>
            </a:r>
          </a:p>
          <a:p>
            <a:endParaRPr lang="en-US" sz="150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5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 is a statistical measure of how close the data is to the fitted regression line. </a:t>
            </a:r>
            <a:r>
              <a:rPr lang="en-IN" sz="15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definition of R-squared is fairly straight-forward; it is the percentage of the response variable variation that is explained by a linear model. Or:</a:t>
            </a:r>
          </a:p>
          <a:p>
            <a:endParaRPr lang="en-IN" sz="150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5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R-squared = Explained variation / Total variation</a:t>
            </a:r>
          </a:p>
          <a:p>
            <a:endParaRPr lang="en-IN" sz="150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5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R-squared is always between 0 and 100%:</a:t>
            </a:r>
          </a:p>
          <a:p>
            <a:endParaRPr lang="en-IN" sz="150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5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0% indicates that the model explains none of the variability of the response data around its mean.</a:t>
            </a:r>
          </a:p>
          <a:p>
            <a:endParaRPr lang="en-IN" sz="150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5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100% indicates that the model explains all the variability of the response data around its mean.</a:t>
            </a:r>
          </a:p>
          <a:p>
            <a:endParaRPr lang="en-IN" sz="150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50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general, the higher the R-squared, the better the model fits your data. </a:t>
            </a:r>
            <a:endParaRPr lang="en-US" sz="1500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295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1BE7-70BC-1B45-BBB9-E6674CD7B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1BF85E-33E9-5446-97C1-7109BE0B8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9F78C1-123E-A14A-A459-9BAFB87D4097}"/>
              </a:ext>
            </a:extLst>
          </p:cNvPr>
          <p:cNvSpPr/>
          <p:nvPr/>
        </p:nvSpPr>
        <p:spPr>
          <a:xfrm>
            <a:off x="786150" y="2078490"/>
            <a:ext cx="803030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595858"/>
                </a:solidFill>
                <a:latin typeface="roboto"/>
              </a:rPr>
              <a:t>01. True-False: Linear Regression is a supervised machine learning algorithm.</a:t>
            </a:r>
          </a:p>
          <a:p>
            <a:endParaRPr lang="en-IN" sz="1600" dirty="0">
              <a:solidFill>
                <a:srgbClr val="595858"/>
              </a:solidFill>
              <a:latin typeface="roboto"/>
            </a:endParaRPr>
          </a:p>
          <a:p>
            <a:pPr marL="342900" indent="-342900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roboto"/>
              </a:rPr>
              <a:t>TRUE</a:t>
            </a:r>
          </a:p>
          <a:p>
            <a:pPr marL="342900" indent="-342900">
              <a:buAutoNum type="alphaUcParenR"/>
            </a:pPr>
            <a:endParaRPr lang="en-IN" sz="1600" dirty="0">
              <a:solidFill>
                <a:srgbClr val="595858"/>
              </a:solidFill>
              <a:latin typeface="roboto"/>
            </a:endParaRPr>
          </a:p>
          <a:p>
            <a:pPr marL="342900" indent="-342900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roboto"/>
              </a:rPr>
              <a:t>FALSE</a:t>
            </a:r>
            <a:br>
              <a:rPr lang="en-IN" sz="1600" dirty="0">
                <a:solidFill>
                  <a:srgbClr val="595858"/>
                </a:solidFill>
                <a:latin typeface="roboto"/>
              </a:rPr>
            </a:br>
            <a:endParaRPr lang="en-IN" sz="1600" dirty="0">
              <a:solidFill>
                <a:srgbClr val="595858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36149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91AE-D8B6-974C-B68D-8D366ADE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 -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11ED5-AFA2-9043-A99B-161C3B9971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30356A-93F1-1440-B0F7-70F5639FDDEF}"/>
              </a:ext>
            </a:extLst>
          </p:cNvPr>
          <p:cNvSpPr/>
          <p:nvPr/>
        </p:nvSpPr>
        <p:spPr>
          <a:xfrm>
            <a:off x="786150" y="1791887"/>
            <a:ext cx="803030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True-False: Linear Regression is a supervised machine learning algorithm.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TRUE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FALSE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 A: Yes, Linear regression is a supervised learning algorithm because it uses true labels for training. Supervised learning algorithm should have input variable (x) and an output variable (Y) for each example.</a:t>
            </a:r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831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924636" y="2028280"/>
            <a:ext cx="72947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02. Which of the following methods do we use to find the </a:t>
            </a:r>
            <a:r>
              <a:rPr lang="en-IN" sz="1600" b="1" u="sng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best fit line</a:t>
            </a:r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for data in Linear Regression?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Least Square Method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Maximum Likelihood</a:t>
            </a:r>
          </a:p>
          <a:p>
            <a:pPr marL="342900" indent="-342900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 A and B</a:t>
            </a:r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582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 -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924636" y="2028280"/>
            <a:ext cx="7294728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02. Which of the following methods do we use to find the best fit line for data in Linear Regression?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Least Square Method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Maximum Likelihood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 A and B</a:t>
            </a:r>
          </a:p>
          <a:p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 - A: In Linear Regression, we use the Least Square Method to identify the Best Fit Line.</a:t>
            </a:r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21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924636" y="2028280"/>
            <a:ext cx="729472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03. Which of the following evaluation metrics can be used to evaluate a model while modelling a continuous output variable?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AUC - ROC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 Squared Error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884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 -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924636" y="1823560"/>
            <a:ext cx="729472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03. Which of the following evaluation metrics can be used to evaluate a model while modelling a continuous output variable?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AUC - ROC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 Squared Error</a:t>
            </a:r>
          </a:p>
          <a:p>
            <a:pPr marL="342900" indent="-342900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 - Since Linear Regression gives the output as continuous values and hence we use </a:t>
            </a:r>
            <a:r>
              <a:rPr lang="en-IN" sz="16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 Squared Error </a:t>
            </a:r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metric to evaluate the model performance. Rest of the options are used in case of classification problem. </a:t>
            </a:r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98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924636" y="1741678"/>
            <a:ext cx="72947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05. Which of the following statements is true about outliers in Linear Regression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Linear Regression is sensitive to outliers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Linear Regression is not sensitive to outliers 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Idea. 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 of these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024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268619" y="330624"/>
            <a:ext cx="7571700" cy="4580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Understanding Linear Regression Algorithm</a:t>
            </a:r>
            <a:endParaRPr dirty="0"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DDECF-2FF1-6347-8C94-BFFF8E8DF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7647" r="3140"/>
          <a:stretch/>
        </p:blipFill>
        <p:spPr>
          <a:xfrm>
            <a:off x="5181600" y="1106926"/>
            <a:ext cx="3962400" cy="3240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1791FF-7024-964C-9C19-409EE1715A1B}"/>
              </a:ext>
            </a:extLst>
          </p:cNvPr>
          <p:cNvSpPr txBox="1"/>
          <p:nvPr/>
        </p:nvSpPr>
        <p:spPr>
          <a:xfrm>
            <a:off x="190917" y="1203960"/>
            <a:ext cx="462492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2060"/>
                </a:solidFill>
              </a:rPr>
              <a:t>Establishes a relationship between the Independent &amp; Dependent Variables.</a:t>
            </a:r>
          </a:p>
          <a:p>
            <a:pPr algn="ctr"/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77F0AE-ABAC-8D4A-8E7B-C1D6509EE217}"/>
              </a:ext>
            </a:extLst>
          </p:cNvPr>
          <p:cNvSpPr txBox="1"/>
          <p:nvPr/>
        </p:nvSpPr>
        <p:spPr>
          <a:xfrm>
            <a:off x="190917" y="1872880"/>
            <a:ext cx="515682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2060"/>
                </a:solidFill>
              </a:rPr>
              <a:t>Examples of Independent &amp; Dependent Variables:-</a:t>
            </a:r>
          </a:p>
          <a:p>
            <a:endParaRPr lang="en-US" sz="15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</a:rPr>
              <a:t>x is Rainfall and y is Crop Yield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</a:rPr>
              <a:t>x is Advertising Expense and y is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</a:rPr>
              <a:t>x is sales of goods and y is GDP</a:t>
            </a:r>
          </a:p>
          <a:p>
            <a:endParaRPr lang="en-US" sz="1500" dirty="0">
              <a:solidFill>
                <a:srgbClr val="002060"/>
              </a:solidFill>
            </a:endParaRPr>
          </a:p>
          <a:p>
            <a:r>
              <a:rPr lang="en-US" sz="1500" dirty="0">
                <a:solidFill>
                  <a:srgbClr val="002060"/>
                </a:solidFill>
              </a:rPr>
              <a:t>Here x is Independent Variable &amp; Y is Dependent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A7D91A-B105-6B40-88AB-66997C4F2A86}"/>
              </a:ext>
            </a:extLst>
          </p:cNvPr>
          <p:cNvSpPr/>
          <p:nvPr/>
        </p:nvSpPr>
        <p:spPr>
          <a:xfrm>
            <a:off x="230148" y="858259"/>
            <a:ext cx="64633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F0605F-B7A7-C142-A68D-7C1672ABD217}"/>
              </a:ext>
            </a:extLst>
          </p:cNvPr>
          <p:cNvSpPr/>
          <p:nvPr/>
        </p:nvSpPr>
        <p:spPr>
          <a:xfrm>
            <a:off x="190917" y="3622387"/>
            <a:ext cx="15440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How it Works</a:t>
            </a:r>
            <a:endParaRPr lang="en-US" sz="1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5F5302-9062-4747-A0C2-517E1B71E38B}"/>
              </a:ext>
            </a:extLst>
          </p:cNvPr>
          <p:cNvSpPr txBox="1"/>
          <p:nvPr/>
        </p:nvSpPr>
        <p:spPr>
          <a:xfrm>
            <a:off x="137992" y="4077625"/>
            <a:ext cx="617940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</a:rPr>
              <a:t>Regression analysis is used to understand which among the Independent Variables are related to Dependent Variables.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</a:rPr>
              <a:t>It attempts to model relationship between two variables by fitting a line called Linear Regression Line.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2060"/>
                </a:solidFill>
              </a:rPr>
              <a:t>The case of Single variable is called Simple Linear Regression where as the case of Multiple Independent Variables, it is called Multiple Linear Regression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2060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DA0B8-1A50-5A40-B5DD-34CCCB85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3D9877-A686-7045-8BB1-64BD57DCE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9CE8E5-A302-9849-82DB-46B2F08246EA}"/>
              </a:ext>
            </a:extLst>
          </p:cNvPr>
          <p:cNvSpPr/>
          <p:nvPr/>
        </p:nvSpPr>
        <p:spPr>
          <a:xfrm>
            <a:off x="924636" y="1741678"/>
            <a:ext cx="729472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b="1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05. Which of the following statements is true about outliers in Linear Regression</a:t>
            </a:r>
          </a:p>
          <a:p>
            <a:pPr algn="just"/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Linear Regression is sensitive to outliers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Linear Regression is not sensitive to outliers </a:t>
            </a:r>
          </a:p>
          <a:p>
            <a:pPr marL="342900" indent="-342900" algn="just"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 Idea. 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None of these</a:t>
            </a: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 algn="just">
              <a:buFont typeface="Arial"/>
              <a:buAutoNum type="alphaUcParenR"/>
            </a:pP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IN" sz="16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 A: The slope of regression line will change if outliers are present in the data. Therefore, it is sensitive to the Outliers.</a:t>
            </a:r>
          </a:p>
          <a:p>
            <a:br>
              <a:rPr lang="en-IN" sz="1600" dirty="0">
                <a:solidFill>
                  <a:srgbClr val="595858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IN" sz="1600" dirty="0">
              <a:solidFill>
                <a:srgbClr val="595858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29D7DA-C08F-F34C-9B48-6217A67AC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95"/>
          <a:stretch/>
        </p:blipFill>
        <p:spPr>
          <a:xfrm>
            <a:off x="5507420" y="2453184"/>
            <a:ext cx="3445664" cy="185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86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92395-4694-0E48-B7A3-C401C9BAA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9" y="282387"/>
            <a:ext cx="7571700" cy="527455"/>
          </a:xfrm>
        </p:spPr>
        <p:txBody>
          <a:bodyPr/>
          <a:lstStyle/>
          <a:p>
            <a:r>
              <a:rPr lang="en-US" dirty="0"/>
              <a:t>Linear Regression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AF0B7-5885-E543-A1DC-8E73E183F2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900BE-45FA-DD40-A958-EEB12166A05E}"/>
              </a:ext>
            </a:extLst>
          </p:cNvPr>
          <p:cNvSpPr txBox="1"/>
          <p:nvPr/>
        </p:nvSpPr>
        <p:spPr>
          <a:xfrm>
            <a:off x="517209" y="914400"/>
            <a:ext cx="68034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Linear Regression Model in Excel or R.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Find the Linear Regression Equation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Make Predictions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Create a </a:t>
            </a:r>
            <a:r>
              <a:rPr lang="en-US" b="1" dirty="0"/>
              <a:t>Residual Plot </a:t>
            </a:r>
            <a:r>
              <a:rPr lang="en-US" dirty="0"/>
              <a:t>and Find if Linear Regression is an </a:t>
            </a:r>
            <a:r>
              <a:rPr lang="en-US" b="1" dirty="0"/>
              <a:t>Absolute Fit </a:t>
            </a:r>
            <a:r>
              <a:rPr lang="en-US" dirty="0"/>
              <a:t>or not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068F69-013B-FE4E-96FC-A93D67D0A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359" y="809842"/>
            <a:ext cx="1011836" cy="16832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FAF3E8-ABA6-FA4C-9549-9C0FE990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48" y="809842"/>
            <a:ext cx="1011837" cy="168321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2757B61-8388-6041-933E-EFFB9DE1EA2A}"/>
              </a:ext>
            </a:extLst>
          </p:cNvPr>
          <p:cNvGraphicFramePr>
            <a:graphicFrameLocks/>
          </p:cNvGraphicFramePr>
          <p:nvPr/>
        </p:nvGraphicFramePr>
        <p:xfrm>
          <a:off x="4343400" y="3093102"/>
          <a:ext cx="4438772" cy="2543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21835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56AD-6F3B-1F4B-B7A6-7794B279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50" y="271461"/>
            <a:ext cx="7571700" cy="504763"/>
          </a:xfrm>
        </p:spPr>
        <p:txBody>
          <a:bodyPr/>
          <a:lstStyle/>
          <a:p>
            <a:r>
              <a:rPr lang="en-US" dirty="0"/>
              <a:t>Assessing Model Fit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68DAA-E24E-5542-9B83-2980591F5D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112A77-32AA-AA4C-8E60-D8598E2D873A}"/>
              </a:ext>
            </a:extLst>
          </p:cNvPr>
          <p:cNvSpPr/>
          <p:nvPr/>
        </p:nvSpPr>
        <p:spPr>
          <a:xfrm>
            <a:off x="328950" y="952797"/>
            <a:ext cx="131318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Residuals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E8DD6-E796-404D-B4FF-D173A3AC75AF}"/>
              </a:ext>
            </a:extLst>
          </p:cNvPr>
          <p:cNvSpPr txBox="1"/>
          <p:nvPr/>
        </p:nvSpPr>
        <p:spPr>
          <a:xfrm>
            <a:off x="328950" y="1377076"/>
            <a:ext cx="6628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The distance of the point (Actual Line) with the Line (Line of Prediction)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742277-5CB5-0845-B22A-FB5492D3669E}"/>
              </a:ext>
            </a:extLst>
          </p:cNvPr>
          <p:cNvSpPr/>
          <p:nvPr/>
        </p:nvSpPr>
        <p:spPr>
          <a:xfrm>
            <a:off x="328950" y="1918279"/>
            <a:ext cx="41008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Root Mean Squared Error (RMSE)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777570-62B0-8449-9CD4-ABF7F829742F}"/>
              </a:ext>
            </a:extLst>
          </p:cNvPr>
          <p:cNvSpPr txBox="1"/>
          <p:nvPr/>
        </p:nvSpPr>
        <p:spPr>
          <a:xfrm>
            <a:off x="343238" y="2316482"/>
            <a:ext cx="818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“Residual Standard Error” in Linear Model Output. </a:t>
            </a:r>
            <a:r>
              <a:rPr lang="en-IN" sz="1600" dirty="0"/>
              <a:t>It is interpreted as how far on an average, the residuals are from zero.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6FDB6-CFDF-1846-8873-C6D302827B29}"/>
              </a:ext>
            </a:extLst>
          </p:cNvPr>
          <p:cNvSpPr/>
          <p:nvPr/>
        </p:nvSpPr>
        <p:spPr>
          <a:xfrm>
            <a:off x="343238" y="3028890"/>
            <a:ext cx="326082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 Absolute Error(MAE)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72CF7-E498-B346-A4BF-3FEFD180DFD6}"/>
              </a:ext>
            </a:extLst>
          </p:cNvPr>
          <p:cNvSpPr txBox="1"/>
          <p:nvPr/>
        </p:nvSpPr>
        <p:spPr>
          <a:xfrm>
            <a:off x="343238" y="3473900"/>
            <a:ext cx="8186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Mean Absolute Error is another metric to evaluate the model. For example actual y is 10 and predictive y is 30. the resultant MAE would be (30-10) = 20. MAE is very robust against the effect of Outliers.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D31E4C-D502-BD4D-93D2-76D262DDCF2D}"/>
              </a:ext>
            </a:extLst>
          </p:cNvPr>
          <p:cNvSpPr/>
          <p:nvPr/>
        </p:nvSpPr>
        <p:spPr>
          <a:xfrm>
            <a:off x="373833" y="4396030"/>
            <a:ext cx="12682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 Square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D22FDF-6C84-D045-8426-CCDAFE227CC4}"/>
              </a:ext>
            </a:extLst>
          </p:cNvPr>
          <p:cNvSpPr txBox="1"/>
          <p:nvPr/>
        </p:nvSpPr>
        <p:spPr>
          <a:xfrm>
            <a:off x="373833" y="4774837"/>
            <a:ext cx="8186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This metric explains the percentage of variance in the model. It ranges between 0 and 1. A higher value is always appreciated.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868B61-D360-044E-8581-F9B92211D4FE}"/>
              </a:ext>
            </a:extLst>
          </p:cNvPr>
          <p:cNvSpPr txBox="1"/>
          <p:nvPr/>
        </p:nvSpPr>
        <p:spPr>
          <a:xfrm>
            <a:off x="328950" y="5794525"/>
            <a:ext cx="81866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Since R Square increases as the new data is introduced (variables) regardless of the fact that new variable is actually adding new information to the model. To overcome this, we look </a:t>
            </a:r>
            <a:r>
              <a:rPr lang="en-US" sz="1600" dirty="0" err="1"/>
              <a:t>upto</a:t>
            </a:r>
            <a:r>
              <a:rPr lang="en-US" sz="1600" dirty="0"/>
              <a:t> Adj. R Square which is steady and only </a:t>
            </a:r>
            <a:r>
              <a:rPr lang="en-US" sz="1600" dirty="0" err="1"/>
              <a:t>inc</a:t>
            </a:r>
            <a:r>
              <a:rPr lang="en-US" sz="1600" dirty="0"/>
              <a:t> or </a:t>
            </a:r>
            <a:r>
              <a:rPr lang="en-US" sz="1600" dirty="0" err="1"/>
              <a:t>dec</a:t>
            </a:r>
            <a:r>
              <a:rPr lang="en-US" sz="1600" dirty="0"/>
              <a:t> if the newly added variable is truly useful.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335E3A-5C9E-0D46-A2A1-B9A56B0DA885}"/>
              </a:ext>
            </a:extLst>
          </p:cNvPr>
          <p:cNvSpPr/>
          <p:nvPr/>
        </p:nvSpPr>
        <p:spPr>
          <a:xfrm>
            <a:off x="328950" y="5429442"/>
            <a:ext cx="233749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Adjusted R Square</a:t>
            </a:r>
          </a:p>
        </p:txBody>
      </p:sp>
    </p:spTree>
    <p:extLst>
      <p:ext uri="{BB962C8B-B14F-4D97-AF65-F5344CB8AC3E}">
        <p14:creationId xmlns:p14="http://schemas.microsoft.com/office/powerpoint/2010/main" val="2919664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114304" y="285749"/>
            <a:ext cx="7571700" cy="4939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Difference Between Linear and Logistic Regression</a:t>
            </a: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578802-85B0-EC40-8F9F-DF443249CD6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25181" y="981786"/>
          <a:ext cx="6135739" cy="523192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057259">
                  <a:extLst>
                    <a:ext uri="{9D8B030D-6E8A-4147-A177-3AD203B41FA5}">
                      <a16:colId xmlns:a16="http://schemas.microsoft.com/office/drawing/2014/main" val="4230779298"/>
                    </a:ext>
                  </a:extLst>
                </a:gridCol>
                <a:gridCol w="3078480">
                  <a:extLst>
                    <a:ext uri="{9D8B030D-6E8A-4147-A177-3AD203B41FA5}">
                      <a16:colId xmlns:a16="http://schemas.microsoft.com/office/drawing/2014/main" val="3972655623"/>
                    </a:ext>
                  </a:extLst>
                </a:gridCol>
              </a:tblGrid>
              <a:tr h="26558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Linear Regression</a:t>
                      </a:r>
                      <a:endParaRPr lang="en-IN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600" b="1" u="none" strike="noStrike" dirty="0">
                          <a:effectLst/>
                        </a:rPr>
                        <a:t>Logistic Regression</a:t>
                      </a:r>
                      <a:endParaRPr lang="en-IN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extLst>
                  <a:ext uri="{0D108BD9-81ED-4DB2-BD59-A6C34878D82A}">
                    <a16:rowId xmlns:a16="http://schemas.microsoft.com/office/drawing/2014/main" val="649659857"/>
                  </a:ext>
                </a:extLst>
              </a:tr>
              <a:tr h="6772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The Data is Modelled using a Straight Line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A statistical model that predicts the probability of an outcome that can have two values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extLst>
                  <a:ext uri="{0D108BD9-81ED-4DB2-BD59-A6C34878D82A}">
                    <a16:rowId xmlns:a16="http://schemas.microsoft.com/office/drawing/2014/main" val="3586975758"/>
                  </a:ext>
                </a:extLst>
              </a:tr>
              <a:tr h="6772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The Outcome (Dependent Variable) is continuous in Nature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The Outcome (Dependent Variable) has only limited no of possible values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extLst>
                  <a:ext uri="{0D108BD9-81ED-4DB2-BD59-A6C34878D82A}">
                    <a16:rowId xmlns:a16="http://schemas.microsoft.com/office/drawing/2014/main" val="767258666"/>
                  </a:ext>
                </a:extLst>
              </a:tr>
              <a:tr h="225743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Output Variable is continuous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Output Variable is Discrete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extLst>
                  <a:ext uri="{0D108BD9-81ED-4DB2-BD59-A6C34878D82A}">
                    <a16:rowId xmlns:a16="http://schemas.microsoft.com/office/drawing/2014/main" val="2720743943"/>
                  </a:ext>
                </a:extLst>
              </a:tr>
              <a:tr h="4514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Used to Solve Regression Problems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Used to solve the classification problems (Binary Classification)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extLst>
                  <a:ext uri="{0D108BD9-81ED-4DB2-BD59-A6C34878D82A}">
                    <a16:rowId xmlns:a16="http://schemas.microsoft.com/office/drawing/2014/main" val="1223758597"/>
                  </a:ext>
                </a:extLst>
              </a:tr>
              <a:tr h="67722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Estimate the Dependent Variable when there is a change in Independent Variable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Calculates Probability of Occurrence of an Event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extLst>
                  <a:ext uri="{0D108BD9-81ED-4DB2-BD59-A6C34878D82A}">
                    <a16:rowId xmlns:a16="http://schemas.microsoft.com/office/drawing/2014/main" val="2036797196"/>
                  </a:ext>
                </a:extLst>
              </a:tr>
              <a:tr h="9029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Linear regression uses ordinary least squares method to minimise the errors and arrive at a best possible fit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Logistic Regression uses maximum likelihood method to arrive at the solution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extLst>
                  <a:ext uri="{0D108BD9-81ED-4DB2-BD59-A6C34878D82A}">
                    <a16:rowId xmlns:a16="http://schemas.microsoft.com/office/drawing/2014/main" val="1906092393"/>
                  </a:ext>
                </a:extLst>
              </a:tr>
              <a:tr h="45148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Uses a Straight Line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Uses a S Curve or Sigmoid Function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extLst>
                  <a:ext uri="{0D108BD9-81ED-4DB2-BD59-A6C34878D82A}">
                    <a16:rowId xmlns:a16="http://schemas.microsoft.com/office/drawing/2014/main" val="2738976145"/>
                  </a:ext>
                </a:extLst>
              </a:tr>
              <a:tr h="902971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Example - Predicting Sales, House Prices, GDP etc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Predicting if email is Spam or not, credit card transaction is fraud or not or customer will buy the product or not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069" marR="9069" marT="9069" marB="0" anchor="ctr"/>
                </a:tc>
                <a:extLst>
                  <a:ext uri="{0D108BD9-81ED-4DB2-BD59-A6C34878D82A}">
                    <a16:rowId xmlns:a16="http://schemas.microsoft.com/office/drawing/2014/main" val="20430676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3855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419114" y="2136525"/>
            <a:ext cx="4503536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Logistics Regression</a:t>
            </a:r>
            <a:endParaRPr sz="60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5517342" y="1882525"/>
            <a:ext cx="1156666" cy="1088243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61377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7877-B56E-0946-BD88-8BD4B248C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65" y="127901"/>
            <a:ext cx="7571700" cy="523392"/>
          </a:xfrm>
        </p:spPr>
        <p:txBody>
          <a:bodyPr/>
          <a:lstStyle/>
          <a:p>
            <a:r>
              <a:rPr lang="en-US" dirty="0"/>
              <a:t>Logistics Regression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6B684-F5D6-A24A-B27A-37A97A4C2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D4D23-6EE6-EE40-80FD-9C4B797F56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b="7712"/>
          <a:stretch/>
        </p:blipFill>
        <p:spPr>
          <a:xfrm>
            <a:off x="438465" y="651293"/>
            <a:ext cx="8267070" cy="3814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6FD408-46D3-384A-B5E7-4AE5D1FF9BAA}"/>
              </a:ext>
            </a:extLst>
          </p:cNvPr>
          <p:cNvSpPr txBox="1"/>
          <p:nvPr/>
        </p:nvSpPr>
        <p:spPr>
          <a:xfrm>
            <a:off x="438465" y="4571901"/>
            <a:ext cx="81866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Logistics Regression is used when the dependent variable is categorical.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values are strictly in the range of 0 and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is used to describe data and to explain the relationship between one dependent binary variable and one or more nominal, ordinal, interval or ratio- level independent variables.</a:t>
            </a:r>
          </a:p>
        </p:txBody>
      </p:sp>
    </p:spTree>
    <p:extLst>
      <p:ext uri="{BB962C8B-B14F-4D97-AF65-F5344CB8AC3E}">
        <p14:creationId xmlns:p14="http://schemas.microsoft.com/office/powerpoint/2010/main" val="14256750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7877-B56E-0946-BD88-8BD4B248C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65" y="127901"/>
            <a:ext cx="7571700" cy="523392"/>
          </a:xfrm>
        </p:spPr>
        <p:txBody>
          <a:bodyPr/>
          <a:lstStyle/>
          <a:p>
            <a:r>
              <a:rPr lang="en-US" dirty="0"/>
              <a:t>Logistics Regression Equation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6B684-F5D6-A24A-B27A-37A97A4C2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D408-46D3-384A-B5E7-4AE5D1FF9BAA}"/>
              </a:ext>
            </a:extLst>
          </p:cNvPr>
          <p:cNvSpPr txBox="1"/>
          <p:nvPr/>
        </p:nvSpPr>
        <p:spPr>
          <a:xfrm>
            <a:off x="349255" y="1731007"/>
            <a:ext cx="84936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Here g() is the link function. The role of link function is to ‘link’ the expectation of y to linear predictor.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E(y) is the expectation of target variable	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l-GR" dirty="0"/>
              <a:t>α + β</a:t>
            </a:r>
            <a:r>
              <a:rPr lang="en-IN" dirty="0"/>
              <a:t>x1 + </a:t>
            </a:r>
            <a:r>
              <a:rPr lang="el-GR" dirty="0"/>
              <a:t>γ</a:t>
            </a:r>
            <a:r>
              <a:rPr lang="en-IN" dirty="0"/>
              <a:t>x2 – linear predictors. (α,β,γ to be predicted).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2B6D3-2584-C940-AE0C-E825A253C437}"/>
              </a:ext>
            </a:extLst>
          </p:cNvPr>
          <p:cNvSpPr txBox="1"/>
          <p:nvPr/>
        </p:nvSpPr>
        <p:spPr>
          <a:xfrm>
            <a:off x="1824459" y="769434"/>
            <a:ext cx="4799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Fundamental equation of generalized linear model:</a:t>
            </a:r>
          </a:p>
          <a:p>
            <a:pPr algn="ctr"/>
            <a:endParaRPr lang="es-ES" dirty="0"/>
          </a:p>
          <a:p>
            <a:pPr algn="ctr"/>
            <a:r>
              <a:rPr lang="es-ES" sz="1800" dirty="0">
                <a:solidFill>
                  <a:srgbClr val="0070C0"/>
                </a:solidFill>
              </a:rPr>
              <a:t>g(E(y)) = α + βx1 + γx2</a:t>
            </a:r>
            <a:endParaRPr lang="en-US" sz="18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97159B-13CD-7C43-88A3-7FE0D21429CC}"/>
              </a:ext>
            </a:extLst>
          </p:cNvPr>
          <p:cNvSpPr txBox="1"/>
          <p:nvPr/>
        </p:nvSpPr>
        <p:spPr>
          <a:xfrm>
            <a:off x="349254" y="2933606"/>
            <a:ext cx="86038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Lets take a simple linear regression equation with dependent variable enclosed in a link function:</a:t>
            </a:r>
          </a:p>
          <a:p>
            <a:pPr algn="just"/>
            <a:endParaRPr lang="en-US" dirty="0"/>
          </a:p>
          <a:p>
            <a:pPr algn="ctr"/>
            <a:r>
              <a:rPr lang="en-US" sz="1800" dirty="0">
                <a:solidFill>
                  <a:srgbClr val="002060"/>
                </a:solidFill>
              </a:rPr>
              <a:t>g(y) = </a:t>
            </a:r>
            <a:r>
              <a:rPr lang="es-ES" sz="1800" dirty="0">
                <a:solidFill>
                  <a:srgbClr val="002060"/>
                </a:solidFill>
              </a:rPr>
              <a:t>βo + β(Age)</a:t>
            </a:r>
          </a:p>
          <a:p>
            <a:endParaRPr lang="es-ES" sz="1600" dirty="0">
              <a:solidFill>
                <a:schemeClr val="tx1"/>
              </a:solidFill>
            </a:endParaRPr>
          </a:p>
          <a:p>
            <a:r>
              <a:rPr lang="es-ES" dirty="0" err="1">
                <a:solidFill>
                  <a:schemeClr val="tx1"/>
                </a:solidFill>
              </a:rPr>
              <a:t>Here</a:t>
            </a:r>
            <a:r>
              <a:rPr lang="es-ES" dirty="0">
                <a:solidFill>
                  <a:schemeClr val="tx1"/>
                </a:solidFill>
              </a:rPr>
              <a:t> g() </a:t>
            </a:r>
            <a:r>
              <a:rPr lang="es-ES" dirty="0" err="1">
                <a:solidFill>
                  <a:schemeClr val="tx1"/>
                </a:solidFill>
              </a:rPr>
              <a:t>function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is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trying</a:t>
            </a:r>
            <a:r>
              <a:rPr lang="es-ES" dirty="0">
                <a:solidFill>
                  <a:schemeClr val="tx1"/>
                </a:solidFill>
              </a:rPr>
              <a:t> to establish probability of success (p) </a:t>
            </a:r>
            <a:r>
              <a:rPr lang="es-ES" dirty="0" err="1">
                <a:solidFill>
                  <a:schemeClr val="tx1"/>
                </a:solidFill>
              </a:rPr>
              <a:t>or</a:t>
            </a:r>
            <a:r>
              <a:rPr lang="es-ES" dirty="0">
                <a:solidFill>
                  <a:schemeClr val="tx1"/>
                </a:solidFill>
              </a:rPr>
              <a:t> probability of </a:t>
            </a:r>
            <a:r>
              <a:rPr lang="es-ES" dirty="0" err="1">
                <a:solidFill>
                  <a:schemeClr val="tx1"/>
                </a:solidFill>
              </a:rPr>
              <a:t>failure</a:t>
            </a:r>
            <a:r>
              <a:rPr lang="es-ES" dirty="0">
                <a:solidFill>
                  <a:schemeClr val="tx1"/>
                </a:solidFill>
              </a:rPr>
              <a:t>(1-p)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ED71E4-72FC-D44D-BD7A-1C1103393C53}"/>
              </a:ext>
            </a:extLst>
          </p:cNvPr>
          <p:cNvSpPr txBox="1"/>
          <p:nvPr/>
        </p:nvSpPr>
        <p:spPr>
          <a:xfrm>
            <a:off x="349254" y="4318600"/>
            <a:ext cx="40334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Criteria for 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must always be positive (p&gt;=0)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must always be less than equal to 1 (p&lt;=1)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ABE35C-1365-894A-81AF-14B627C96FD1}"/>
              </a:ext>
            </a:extLst>
          </p:cNvPr>
          <p:cNvSpPr/>
          <p:nvPr/>
        </p:nvSpPr>
        <p:spPr>
          <a:xfrm>
            <a:off x="3489632" y="5750012"/>
            <a:ext cx="2323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</a:rPr>
              <a:t>p = </a:t>
            </a:r>
            <a:r>
              <a:rPr lang="en-US" sz="1800" dirty="0" err="1">
                <a:solidFill>
                  <a:srgbClr val="002060"/>
                </a:solidFill>
              </a:rPr>
              <a:t>exp</a:t>
            </a:r>
            <a:r>
              <a:rPr lang="en-US" sz="1800" dirty="0">
                <a:solidFill>
                  <a:srgbClr val="002060"/>
                </a:solidFill>
              </a:rPr>
              <a:t>(</a:t>
            </a:r>
            <a:r>
              <a:rPr lang="es-ES" sz="1800" dirty="0">
                <a:solidFill>
                  <a:srgbClr val="002060"/>
                </a:solidFill>
              </a:rPr>
              <a:t>βo + β(Age))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927D11-F2BD-1349-8FD3-721698E16BE0}"/>
              </a:ext>
            </a:extLst>
          </p:cNvPr>
          <p:cNvSpPr/>
          <p:nvPr/>
        </p:nvSpPr>
        <p:spPr>
          <a:xfrm>
            <a:off x="349254" y="5211152"/>
            <a:ext cx="82561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Since probability must always be positive, we’ll put the linear equation in exponential form. </a:t>
            </a:r>
          </a:p>
          <a:p>
            <a:pPr algn="just"/>
            <a:r>
              <a:rPr lang="en-IN" dirty="0"/>
              <a:t>For any value of slope and dependent variable, exponent of this equation will never be negative.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652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7877-B56E-0946-BD88-8BD4B248C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65" y="127901"/>
            <a:ext cx="7571700" cy="523392"/>
          </a:xfrm>
        </p:spPr>
        <p:txBody>
          <a:bodyPr/>
          <a:lstStyle/>
          <a:p>
            <a:r>
              <a:rPr lang="en-US" dirty="0"/>
              <a:t>Logistics Regression Equation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6B684-F5D6-A24A-B27A-37A97A4C2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ABE35C-1365-894A-81AF-14B627C96FD1}"/>
              </a:ext>
            </a:extLst>
          </p:cNvPr>
          <p:cNvSpPr/>
          <p:nvPr/>
        </p:nvSpPr>
        <p:spPr>
          <a:xfrm>
            <a:off x="3238143" y="666952"/>
            <a:ext cx="2323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</a:rPr>
              <a:t>p = </a:t>
            </a:r>
            <a:r>
              <a:rPr lang="en-US" sz="1800" dirty="0" err="1">
                <a:solidFill>
                  <a:srgbClr val="002060"/>
                </a:solidFill>
              </a:rPr>
              <a:t>exp</a:t>
            </a:r>
            <a:r>
              <a:rPr lang="en-US" sz="1800" dirty="0">
                <a:solidFill>
                  <a:srgbClr val="002060"/>
                </a:solidFill>
              </a:rPr>
              <a:t>(</a:t>
            </a:r>
            <a:r>
              <a:rPr lang="es-ES" sz="1800" dirty="0">
                <a:solidFill>
                  <a:srgbClr val="002060"/>
                </a:solidFill>
              </a:rPr>
              <a:t>βo + β(Age))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E0B2E1-FB1F-B64A-BAFF-12FA15AECE25}"/>
              </a:ext>
            </a:extLst>
          </p:cNvPr>
          <p:cNvSpPr/>
          <p:nvPr/>
        </p:nvSpPr>
        <p:spPr>
          <a:xfrm>
            <a:off x="1073960" y="1174685"/>
            <a:ext cx="8256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In order to make the probability less than 1, we must divide p by a number greater than p.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F91DA1-1491-3B4A-9B27-A920A8D5077F}"/>
              </a:ext>
            </a:extLst>
          </p:cNvPr>
          <p:cNvSpPr/>
          <p:nvPr/>
        </p:nvSpPr>
        <p:spPr>
          <a:xfrm>
            <a:off x="2255811" y="1620863"/>
            <a:ext cx="458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 algn="ctr"/>
            <a:r>
              <a:rPr lang="en-US" sz="1800" dirty="0">
                <a:solidFill>
                  <a:srgbClr val="002060"/>
                </a:solidFill>
              </a:rPr>
              <a:t>p = </a:t>
            </a:r>
            <a:r>
              <a:rPr lang="en-US" sz="1800" dirty="0" err="1">
                <a:solidFill>
                  <a:srgbClr val="002060"/>
                </a:solidFill>
              </a:rPr>
              <a:t>exp</a:t>
            </a:r>
            <a:r>
              <a:rPr lang="en-US" sz="1800" dirty="0">
                <a:solidFill>
                  <a:srgbClr val="002060"/>
                </a:solidFill>
              </a:rPr>
              <a:t>(</a:t>
            </a:r>
            <a:r>
              <a:rPr lang="es-ES" sz="1800" dirty="0">
                <a:solidFill>
                  <a:srgbClr val="002060"/>
                </a:solidFill>
              </a:rPr>
              <a:t>βo + β(Age)) / </a:t>
            </a:r>
            <a:r>
              <a:rPr lang="en-US" sz="1800" dirty="0" err="1">
                <a:solidFill>
                  <a:schemeClr val="accent6"/>
                </a:solidFill>
              </a:rPr>
              <a:t>exp</a:t>
            </a:r>
            <a:r>
              <a:rPr lang="en-US" sz="1800" dirty="0">
                <a:solidFill>
                  <a:schemeClr val="accent6"/>
                </a:solidFill>
              </a:rPr>
              <a:t>(</a:t>
            </a:r>
            <a:r>
              <a:rPr lang="es-ES" sz="1800" dirty="0">
                <a:solidFill>
                  <a:schemeClr val="accent6"/>
                </a:solidFill>
              </a:rPr>
              <a:t>βo + β(Age))+1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41764-9B00-F34C-A6C6-46EE911DE731}"/>
              </a:ext>
            </a:extLst>
          </p:cNvPr>
          <p:cNvSpPr/>
          <p:nvPr/>
        </p:nvSpPr>
        <p:spPr>
          <a:xfrm>
            <a:off x="887873" y="2152819"/>
            <a:ext cx="8256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/>
              <a:t>Since </a:t>
            </a:r>
            <a:r>
              <a:rPr lang="en-US" dirty="0">
                <a:solidFill>
                  <a:srgbClr val="002060"/>
                </a:solidFill>
              </a:rPr>
              <a:t>g(y) = </a:t>
            </a:r>
            <a:r>
              <a:rPr lang="es-ES" dirty="0">
                <a:solidFill>
                  <a:srgbClr val="002060"/>
                </a:solidFill>
              </a:rPr>
              <a:t>βo + β(Age) and </a:t>
            </a:r>
            <a:r>
              <a:rPr lang="en-US" dirty="0">
                <a:solidFill>
                  <a:srgbClr val="002060"/>
                </a:solidFill>
              </a:rPr>
              <a:t>p = </a:t>
            </a:r>
            <a:r>
              <a:rPr lang="en-US" dirty="0" err="1">
                <a:solidFill>
                  <a:srgbClr val="002060"/>
                </a:solidFill>
              </a:rPr>
              <a:t>exp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s-ES" dirty="0">
                <a:solidFill>
                  <a:srgbClr val="002060"/>
                </a:solidFill>
              </a:rPr>
              <a:t>βo + β(Age)), </a:t>
            </a:r>
            <a:r>
              <a:rPr lang="es-ES" dirty="0" err="1">
                <a:solidFill>
                  <a:srgbClr val="002060"/>
                </a:solidFill>
              </a:rPr>
              <a:t>this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gives</a:t>
            </a:r>
            <a:r>
              <a:rPr lang="es-ES" dirty="0">
                <a:solidFill>
                  <a:srgbClr val="002060"/>
                </a:solidFill>
              </a:rPr>
              <a:t> a new </a:t>
            </a:r>
            <a:r>
              <a:rPr lang="es-ES" dirty="0" err="1">
                <a:solidFill>
                  <a:srgbClr val="002060"/>
                </a:solidFill>
              </a:rPr>
              <a:t>equation</a:t>
            </a:r>
            <a:r>
              <a:rPr lang="es-ES" dirty="0">
                <a:solidFill>
                  <a:srgbClr val="002060"/>
                </a:solidFill>
              </a:rPr>
              <a:t> </a:t>
            </a:r>
            <a:r>
              <a:rPr lang="es-ES" dirty="0" err="1">
                <a:solidFill>
                  <a:srgbClr val="002060"/>
                </a:solidFill>
              </a:rPr>
              <a:t>called</a:t>
            </a:r>
            <a:r>
              <a:rPr lang="es-ES" dirty="0">
                <a:solidFill>
                  <a:srgbClr val="002060"/>
                </a:solidFill>
              </a:rPr>
              <a:t> </a:t>
            </a:r>
          </a:p>
          <a:p>
            <a:pPr algn="just"/>
            <a:endParaRPr lang="es-ES" dirty="0">
              <a:solidFill>
                <a:srgbClr val="002060"/>
              </a:solidFill>
            </a:endParaRPr>
          </a:p>
          <a:p>
            <a:pPr algn="ctr"/>
            <a:r>
              <a:rPr lang="es-ES" sz="1800" dirty="0">
                <a:solidFill>
                  <a:srgbClr val="002060"/>
                </a:solidFill>
              </a:rPr>
              <a:t>p = </a:t>
            </a:r>
            <a:r>
              <a:rPr lang="es-ES" sz="1800" dirty="0" err="1">
                <a:solidFill>
                  <a:srgbClr val="002060"/>
                </a:solidFill>
              </a:rPr>
              <a:t>e^y</a:t>
            </a:r>
            <a:r>
              <a:rPr lang="es-ES" sz="1800" dirty="0">
                <a:solidFill>
                  <a:srgbClr val="002060"/>
                </a:solidFill>
              </a:rPr>
              <a:t> / 1+ </a:t>
            </a:r>
            <a:r>
              <a:rPr lang="es-ES" sz="1800" dirty="0" err="1">
                <a:solidFill>
                  <a:srgbClr val="002060"/>
                </a:solidFill>
              </a:rPr>
              <a:t>e^y</a:t>
            </a:r>
            <a:r>
              <a:rPr lang="es-ES" sz="1800" dirty="0">
                <a:solidFill>
                  <a:srgbClr val="002060"/>
                </a:solidFill>
              </a:rPr>
              <a:t> </a:t>
            </a:r>
          </a:p>
          <a:p>
            <a:pPr algn="ctr"/>
            <a:endParaRPr lang="es-ES" sz="1800" dirty="0">
              <a:solidFill>
                <a:srgbClr val="002060"/>
              </a:solidFill>
            </a:endParaRPr>
          </a:p>
          <a:p>
            <a:pPr algn="ctr"/>
            <a:r>
              <a:rPr lang="en-US" sz="1600" dirty="0"/>
              <a:t>This is the Logit Function.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B48BD0-1591-8546-B3B1-819713F39F6C}"/>
              </a:ext>
            </a:extLst>
          </p:cNvPr>
          <p:cNvSpPr txBox="1"/>
          <p:nvPr/>
        </p:nvSpPr>
        <p:spPr>
          <a:xfrm>
            <a:off x="897756" y="3638783"/>
            <a:ext cx="7348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probability of success is given by </a:t>
            </a:r>
            <a:r>
              <a:rPr lang="es-ES" dirty="0">
                <a:solidFill>
                  <a:schemeClr val="tx1"/>
                </a:solidFill>
              </a:rPr>
              <a:t>p = </a:t>
            </a:r>
            <a:r>
              <a:rPr lang="es-ES" dirty="0" err="1">
                <a:solidFill>
                  <a:schemeClr val="tx1"/>
                </a:solidFill>
              </a:rPr>
              <a:t>e^y</a:t>
            </a:r>
            <a:r>
              <a:rPr lang="es-ES" dirty="0">
                <a:solidFill>
                  <a:schemeClr val="tx1"/>
                </a:solidFill>
              </a:rPr>
              <a:t> / 1+ </a:t>
            </a:r>
            <a:r>
              <a:rPr lang="es-ES" dirty="0" err="1">
                <a:solidFill>
                  <a:schemeClr val="tx1"/>
                </a:solidFill>
              </a:rPr>
              <a:t>e^y</a:t>
            </a:r>
            <a:r>
              <a:rPr lang="es-ES" dirty="0">
                <a:solidFill>
                  <a:schemeClr val="tx1"/>
                </a:solidFill>
              </a:rPr>
              <a:t> and probability of </a:t>
            </a:r>
            <a:r>
              <a:rPr lang="es-ES" dirty="0" err="1">
                <a:solidFill>
                  <a:schemeClr val="tx1"/>
                </a:solidFill>
              </a:rPr>
              <a:t>failure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is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given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by</a:t>
            </a:r>
            <a:r>
              <a:rPr lang="es-ES" dirty="0">
                <a:solidFill>
                  <a:schemeClr val="tx1"/>
                </a:solidFill>
              </a:rPr>
              <a:t> </a:t>
            </a:r>
          </a:p>
          <a:p>
            <a:endParaRPr lang="es-ES" dirty="0">
              <a:solidFill>
                <a:srgbClr val="002060"/>
              </a:solidFill>
            </a:endParaRPr>
          </a:p>
          <a:p>
            <a:pPr algn="ctr"/>
            <a:r>
              <a:rPr lang="es-ES" sz="1800" dirty="0">
                <a:solidFill>
                  <a:srgbClr val="0070C0"/>
                </a:solidFill>
              </a:rPr>
              <a:t>              </a:t>
            </a:r>
            <a:r>
              <a:rPr lang="es-ES" sz="1800" dirty="0">
                <a:solidFill>
                  <a:srgbClr val="002060"/>
                </a:solidFill>
              </a:rPr>
              <a:t>q = 1-p </a:t>
            </a:r>
            <a:r>
              <a:rPr lang="es-ES" sz="1800" dirty="0" err="1">
                <a:solidFill>
                  <a:srgbClr val="002060"/>
                </a:solidFill>
              </a:rPr>
              <a:t>or</a:t>
            </a:r>
            <a:r>
              <a:rPr lang="es-ES" sz="1800" dirty="0">
                <a:solidFill>
                  <a:srgbClr val="002060"/>
                </a:solidFill>
              </a:rPr>
              <a:t> q = 1 - </a:t>
            </a:r>
            <a:r>
              <a:rPr lang="es-ES" sz="1800" dirty="0" err="1">
                <a:solidFill>
                  <a:srgbClr val="002060"/>
                </a:solidFill>
              </a:rPr>
              <a:t>e^y</a:t>
            </a:r>
            <a:r>
              <a:rPr lang="es-ES" sz="1800" dirty="0">
                <a:solidFill>
                  <a:srgbClr val="002060"/>
                </a:solidFill>
              </a:rPr>
              <a:t> / 1+ </a:t>
            </a:r>
            <a:r>
              <a:rPr lang="es-ES" sz="1800" dirty="0" err="1">
                <a:solidFill>
                  <a:srgbClr val="002060"/>
                </a:solidFill>
              </a:rPr>
              <a:t>e^y</a:t>
            </a:r>
            <a:r>
              <a:rPr lang="es-ES" sz="1800" dirty="0">
                <a:solidFill>
                  <a:srgbClr val="002060"/>
                </a:solidFill>
              </a:rPr>
              <a:t> </a:t>
            </a:r>
          </a:p>
          <a:p>
            <a:r>
              <a:rPr lang="en-US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88484-38C4-9140-86A7-EE9214FEDFB5}"/>
              </a:ext>
            </a:extLst>
          </p:cNvPr>
          <p:cNvSpPr txBox="1"/>
          <p:nvPr/>
        </p:nvSpPr>
        <p:spPr>
          <a:xfrm>
            <a:off x="911408" y="4730706"/>
            <a:ext cx="437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On dividing both the equations, we get the following: 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5BB243-CC90-B744-A30C-1801EF1FE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8696" y="5025561"/>
            <a:ext cx="2242160" cy="10403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71A79F-F553-304C-99BB-D497C74DB48B}"/>
              </a:ext>
            </a:extLst>
          </p:cNvPr>
          <p:cNvSpPr txBox="1"/>
          <p:nvPr/>
        </p:nvSpPr>
        <p:spPr>
          <a:xfrm>
            <a:off x="4619120" y="5346985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C0F6029-EE10-BC46-AC0D-7EF3333BA6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4721" y="5038483"/>
            <a:ext cx="2242160" cy="10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018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57C2-0F00-8044-BE40-E40847EA0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56" y="313151"/>
            <a:ext cx="7571700" cy="558586"/>
          </a:xfrm>
        </p:spPr>
        <p:txBody>
          <a:bodyPr/>
          <a:lstStyle/>
          <a:p>
            <a:r>
              <a:rPr lang="en-US" dirty="0"/>
              <a:t>Logistics Regression equation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439363-BAC6-0845-BDE8-76D3BA7DE2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1D019F-0988-5644-85D0-0238D682D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77366" y="1175593"/>
            <a:ext cx="4789118" cy="12770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B2270-6DF2-DA4F-8DAE-C4FCD7759AB2}"/>
              </a:ext>
            </a:extLst>
          </p:cNvPr>
          <p:cNvSpPr txBox="1"/>
          <p:nvPr/>
        </p:nvSpPr>
        <p:spPr>
          <a:xfrm>
            <a:off x="548156" y="919938"/>
            <a:ext cx="149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Final Equation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87A95-8B68-A04C-9340-B2377F53A2F4}"/>
              </a:ext>
            </a:extLst>
          </p:cNvPr>
          <p:cNvSpPr txBox="1"/>
          <p:nvPr/>
        </p:nvSpPr>
        <p:spPr>
          <a:xfrm>
            <a:off x="282279" y="2490269"/>
            <a:ext cx="8861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Log(p/1-p) is the link function and (p/1-p) is the odd ratio. If the log of odd ratio is found positive,</a:t>
            </a:r>
          </a:p>
          <a:p>
            <a:r>
              <a:rPr lang="en-US" sz="1600" dirty="0"/>
              <a:t>The probability of success is always more than 50%.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D27DAF-369B-6E49-B4AD-7F7CEBA623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5555" y="3075044"/>
            <a:ext cx="7352889" cy="325809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28492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8B467-E86F-944B-987A-730CF883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04" y="334060"/>
            <a:ext cx="7571700" cy="936900"/>
          </a:xfrm>
        </p:spPr>
        <p:txBody>
          <a:bodyPr/>
          <a:lstStyle/>
          <a:p>
            <a:r>
              <a:rPr lang="en-US" dirty="0"/>
              <a:t>Sigmoid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85A66-5487-7342-B9F5-0EE3C45702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id="{B26FEA32-5E88-8145-99D2-EA24F06E9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223" y="4368998"/>
            <a:ext cx="3257511" cy="143199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FC49D75C-D163-864B-B8EC-169BE1EF4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953" y="1496984"/>
            <a:ext cx="3610131" cy="28510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53A876-5960-6D4E-93ED-1055A9F829D2}"/>
              </a:ext>
            </a:extLst>
          </p:cNvPr>
          <p:cNvSpPr txBox="1"/>
          <p:nvPr/>
        </p:nvSpPr>
        <p:spPr>
          <a:xfrm>
            <a:off x="141751" y="1782395"/>
            <a:ext cx="520120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Sigmoid Function also called Logistics Function gives S shape that can take any real value and map into a value between 0 and 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range of the values is between 0 and 1.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If the output of the sigmoid function is more than 0.5, we classify the outcome as 1 or Yes.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If the output of the sigmoid function is less than 0.5, we classify the outcome as 0 or No.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just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332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AD5A79-0EBB-E24D-A9B2-BE3459C2D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 descr="A close up of a map&#13;&#10;&#13;&#10;Description automatically generated">
            <a:extLst>
              <a:ext uri="{FF2B5EF4-FFF2-40B4-BE49-F238E27FC236}">
                <a16:creationId xmlns:a16="http://schemas.microsoft.com/office/drawing/2014/main" id="{3042E04E-8AD3-FA47-8F34-9AAF7F2A3B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t="5767" r="3811"/>
          <a:stretch/>
        </p:blipFill>
        <p:spPr>
          <a:xfrm>
            <a:off x="3684354" y="1721577"/>
            <a:ext cx="5090793" cy="39663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5DFD680-124F-9749-8096-9B5B9D08CF68}"/>
              </a:ext>
            </a:extLst>
          </p:cNvPr>
          <p:cNvSpPr txBox="1">
            <a:spLocks/>
          </p:cNvSpPr>
          <p:nvPr/>
        </p:nvSpPr>
        <p:spPr>
          <a:xfrm>
            <a:off x="496590" y="386247"/>
            <a:ext cx="7571700" cy="463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Single Linear Regression Vs Multiple Linear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E78CC0-0BA4-A449-85E8-38AB2A56D081}"/>
              </a:ext>
            </a:extLst>
          </p:cNvPr>
          <p:cNvSpPr txBox="1"/>
          <p:nvPr/>
        </p:nvSpPr>
        <p:spPr>
          <a:xfrm>
            <a:off x="496590" y="996732"/>
            <a:ext cx="67970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The Linear Regression line is created using </a:t>
            </a:r>
            <a:r>
              <a:rPr lang="en-US" sz="1500" b="1" dirty="0">
                <a:solidFill>
                  <a:srgbClr val="0070C0"/>
                </a:solidFill>
              </a:rPr>
              <a:t>Ordinary Least Square Method</a:t>
            </a:r>
            <a:r>
              <a:rPr lang="en-US" sz="1500" dirty="0"/>
              <a:t>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9F2A28-EC85-C847-B43D-C7BBC5BB7F71}"/>
              </a:ext>
            </a:extLst>
          </p:cNvPr>
          <p:cNvGrpSpPr/>
          <p:nvPr/>
        </p:nvGrpSpPr>
        <p:grpSpPr>
          <a:xfrm>
            <a:off x="1046922" y="2372138"/>
            <a:ext cx="1749287" cy="338555"/>
            <a:chOff x="1073426" y="2067338"/>
            <a:chExt cx="1749287" cy="33855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1A2C1D9-4A53-1245-ADD3-5FC2145E6B27}"/>
                </a:ext>
              </a:extLst>
            </p:cNvPr>
            <p:cNvSpPr txBox="1"/>
            <p:nvPr/>
          </p:nvSpPr>
          <p:spPr>
            <a:xfrm>
              <a:off x="1073426" y="2067339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X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CDA0D2-A471-BF4D-8391-0F247A45B7FE}"/>
                </a:ext>
              </a:extLst>
            </p:cNvPr>
            <p:cNvSpPr txBox="1"/>
            <p:nvPr/>
          </p:nvSpPr>
          <p:spPr>
            <a:xfrm>
              <a:off x="2468129" y="2067338"/>
              <a:ext cx="354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Y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5C0D6C6-46E7-A64D-B993-2B9AEEA35AE3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1452056" y="2236615"/>
              <a:ext cx="10160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E6A249D-AC46-A14F-B8C2-D67C1CC5B66B}"/>
              </a:ext>
            </a:extLst>
          </p:cNvPr>
          <p:cNvSpPr txBox="1"/>
          <p:nvPr/>
        </p:nvSpPr>
        <p:spPr>
          <a:xfrm>
            <a:off x="795130" y="1948946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Simple Linear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B4EE9-8786-D94B-AA83-E5A76EFC073E}"/>
              </a:ext>
            </a:extLst>
          </p:cNvPr>
          <p:cNvSpPr txBox="1"/>
          <p:nvPr/>
        </p:nvSpPr>
        <p:spPr>
          <a:xfrm>
            <a:off x="795130" y="3207729"/>
            <a:ext cx="26100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Multiple Linear Regression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579E97-E20F-AB45-86D3-B73D9A57B6DA}"/>
              </a:ext>
            </a:extLst>
          </p:cNvPr>
          <p:cNvGrpSpPr/>
          <p:nvPr/>
        </p:nvGrpSpPr>
        <p:grpSpPr>
          <a:xfrm>
            <a:off x="1058944" y="3704765"/>
            <a:ext cx="1914557" cy="757503"/>
            <a:chOff x="1073426" y="2067339"/>
            <a:chExt cx="1914557" cy="75750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EC9F38-72CE-1A45-A277-64EE9E62986E}"/>
                </a:ext>
              </a:extLst>
            </p:cNvPr>
            <p:cNvSpPr txBox="1"/>
            <p:nvPr/>
          </p:nvSpPr>
          <p:spPr>
            <a:xfrm>
              <a:off x="1073426" y="2067339"/>
              <a:ext cx="453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X</a:t>
              </a:r>
              <a:r>
                <a:rPr lang="en-US" sz="1600" b="1" baseline="-25000" dirty="0">
                  <a:solidFill>
                    <a:srgbClr val="0070C0"/>
                  </a:solidFill>
                </a:rPr>
                <a:t>1</a:t>
              </a:r>
              <a:r>
                <a:rPr lang="en-US" sz="1600" b="1" dirty="0">
                  <a:solidFill>
                    <a:srgbClr val="0070C0"/>
                  </a:solidFill>
                </a:rPr>
                <a:t>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EBA50-2E53-8C4A-B1DD-D635139F0385}"/>
                </a:ext>
              </a:extLst>
            </p:cNvPr>
            <p:cNvSpPr txBox="1"/>
            <p:nvPr/>
          </p:nvSpPr>
          <p:spPr>
            <a:xfrm>
              <a:off x="2633399" y="2486288"/>
              <a:ext cx="3545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70C0"/>
                  </a:solidFill>
                </a:rPr>
                <a:t>Y 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438AC8A-6794-694F-A853-85B5639225BC}"/>
              </a:ext>
            </a:extLst>
          </p:cNvPr>
          <p:cNvSpPr txBox="1"/>
          <p:nvPr/>
        </p:nvSpPr>
        <p:spPr>
          <a:xfrm>
            <a:off x="1046922" y="4030963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X</a:t>
            </a:r>
            <a:r>
              <a:rPr lang="en-US" sz="1600" b="1" baseline="-25000" dirty="0">
                <a:solidFill>
                  <a:srgbClr val="0070C0"/>
                </a:solidFill>
              </a:rPr>
              <a:t>2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21F749-19B6-DC49-99D0-F2DEDBD51EA7}"/>
              </a:ext>
            </a:extLst>
          </p:cNvPr>
          <p:cNvSpPr txBox="1"/>
          <p:nvPr/>
        </p:nvSpPr>
        <p:spPr>
          <a:xfrm>
            <a:off x="1058944" y="4462268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X</a:t>
            </a:r>
            <a:r>
              <a:rPr lang="en-US" sz="1600" b="1" baseline="-25000" dirty="0">
                <a:solidFill>
                  <a:srgbClr val="0070C0"/>
                </a:solidFill>
              </a:rPr>
              <a:t>3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A045C6-F2FF-9E41-BE47-4649F8173862}"/>
              </a:ext>
            </a:extLst>
          </p:cNvPr>
          <p:cNvSpPr txBox="1"/>
          <p:nvPr/>
        </p:nvSpPr>
        <p:spPr>
          <a:xfrm>
            <a:off x="1058944" y="4854197"/>
            <a:ext cx="453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X</a:t>
            </a:r>
            <a:r>
              <a:rPr lang="en-US" sz="1600" b="1" baseline="-25000" dirty="0">
                <a:solidFill>
                  <a:srgbClr val="0070C0"/>
                </a:solidFill>
              </a:rPr>
              <a:t>4</a:t>
            </a:r>
            <a:r>
              <a:rPr lang="en-US" sz="1600" b="1" dirty="0">
                <a:solidFill>
                  <a:srgbClr val="0070C0"/>
                </a:solidFill>
              </a:rPr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284CC2-DE32-7D47-98B9-0CB7D05F8214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426440" y="3888367"/>
            <a:ext cx="1192477" cy="404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BAE26D-3E7A-1F4C-9FD9-396DC3CD683E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406286" y="4292991"/>
            <a:ext cx="1212631" cy="730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1B6F4C-C0A4-6E41-B51A-B14C26149500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432286" y="4231741"/>
            <a:ext cx="1186631" cy="61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65DB5A-2E2D-F54E-82AF-3BC9DE17388C}"/>
              </a:ext>
            </a:extLst>
          </p:cNvPr>
          <p:cNvCxnSpPr>
            <a:cxnSpLocks/>
            <a:stCxn id="24" idx="3"/>
            <a:endCxn id="21" idx="1"/>
          </p:cNvCxnSpPr>
          <p:nvPr/>
        </p:nvCxnSpPr>
        <p:spPr>
          <a:xfrm flipV="1">
            <a:off x="1512914" y="4292991"/>
            <a:ext cx="1106003" cy="3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DD65CF4-7AF8-EF4C-9441-104EC664BB3E}"/>
              </a:ext>
            </a:extLst>
          </p:cNvPr>
          <p:cNvSpPr txBox="1"/>
          <p:nvPr/>
        </p:nvSpPr>
        <p:spPr>
          <a:xfrm>
            <a:off x="106611" y="4062158"/>
            <a:ext cx="875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Multiple </a:t>
            </a:r>
          </a:p>
          <a:p>
            <a:pPr algn="ctr"/>
            <a:r>
              <a:rPr lang="en-US" sz="1200" dirty="0">
                <a:solidFill>
                  <a:srgbClr val="00B0F0"/>
                </a:solidFill>
              </a:rPr>
              <a:t>Predictors</a:t>
            </a:r>
          </a:p>
        </p:txBody>
      </p:sp>
    </p:spTree>
    <p:extLst>
      <p:ext uri="{BB962C8B-B14F-4D97-AF65-F5344CB8AC3E}">
        <p14:creationId xmlns:p14="http://schemas.microsoft.com/office/powerpoint/2010/main" val="19261810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4C05C-8150-E343-BDF0-4CC7DB44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317" y="135104"/>
            <a:ext cx="7571700" cy="558586"/>
          </a:xfrm>
        </p:spPr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795C03-1375-D94C-86E5-20336159E4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4199D-B2E1-0740-B48D-21F018771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5411" y="434121"/>
            <a:ext cx="4978589" cy="4191001"/>
          </a:xfrm>
          <a:prstGeom prst="rect">
            <a:avLst/>
          </a:prstGeom>
          <a:effectLst>
            <a:softEdge rad="2667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21A06A-953C-E449-B9BC-6B9A86616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60" y="743362"/>
            <a:ext cx="3908121" cy="3881760"/>
          </a:xfrm>
          <a:prstGeom prst="rect">
            <a:avLst/>
          </a:prstGeom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0ED5F-DC21-314C-AEC3-CCE0A79785D9}"/>
              </a:ext>
            </a:extLst>
          </p:cNvPr>
          <p:cNvSpPr txBox="1"/>
          <p:nvPr/>
        </p:nvSpPr>
        <p:spPr>
          <a:xfrm>
            <a:off x="292220" y="4558921"/>
            <a:ext cx="8657120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ROC Is a probability curve and AUC represents degree or measure of separability.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Higher the AUC better the model 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Here TPR is called the True Positive Rate aka Recall or Sensitivity and is given by TP / (TP+FN).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Specificity = TN / (TN + FP) and FPR (False Positive Rate) is 1 – Specificity.</a:t>
            </a:r>
          </a:p>
        </p:txBody>
      </p:sp>
    </p:spTree>
    <p:extLst>
      <p:ext uri="{BB962C8B-B14F-4D97-AF65-F5344CB8AC3E}">
        <p14:creationId xmlns:p14="http://schemas.microsoft.com/office/powerpoint/2010/main" val="189136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23B3E4-E94B-8944-90D6-1972DD1E6BD3}"/>
              </a:ext>
            </a:extLst>
          </p:cNvPr>
          <p:cNvSpPr/>
          <p:nvPr/>
        </p:nvSpPr>
        <p:spPr>
          <a:xfrm>
            <a:off x="359532" y="1140845"/>
            <a:ext cx="84725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What is a Confusion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08416-1A0A-584D-86DD-EBE8A0EA244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40000"/>
          </a:blip>
          <a:stretch>
            <a:fillRect/>
          </a:stretch>
        </p:blipFill>
        <p:spPr>
          <a:xfrm>
            <a:off x="1020553" y="5282644"/>
            <a:ext cx="7444488" cy="767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AAA54A-E0FB-C74C-BA1A-EA4858FDB1BA}"/>
              </a:ext>
            </a:extLst>
          </p:cNvPr>
          <p:cNvSpPr txBox="1"/>
          <p:nvPr/>
        </p:nvSpPr>
        <p:spPr>
          <a:xfrm>
            <a:off x="7855740" y="5805844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Image Source: Google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7D86D9-0138-0140-9217-A9744E8158A1}"/>
              </a:ext>
            </a:extLst>
          </p:cNvPr>
          <p:cNvSpPr/>
          <p:nvPr/>
        </p:nvSpPr>
        <p:spPr>
          <a:xfrm>
            <a:off x="49364" y="2528900"/>
            <a:ext cx="504056" cy="18002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 Actual Values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A2FD53-57AD-F94D-92E7-FA84D57FE41C}"/>
              </a:ext>
            </a:extLst>
          </p:cNvPr>
          <p:cNvSpPr/>
          <p:nvPr/>
        </p:nvSpPr>
        <p:spPr>
          <a:xfrm rot="5400000">
            <a:off x="1633540" y="530702"/>
            <a:ext cx="504056" cy="2664296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Y hat (Predicted Values)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9EF7C4-0525-E747-ADE1-907FB5A90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20" y="2328424"/>
            <a:ext cx="3308377" cy="21169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388416-1BEE-194E-A62D-6F7CEE5C234E}"/>
              </a:ext>
            </a:extLst>
          </p:cNvPr>
          <p:cNvSpPr txBox="1"/>
          <p:nvPr/>
        </p:nvSpPr>
        <p:spPr>
          <a:xfrm>
            <a:off x="3721772" y="919288"/>
            <a:ext cx="5295900" cy="230832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Lets Say we are predicting the presence of disease which means yes – they have disease and no means – they don’t.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classifier made total 165 predictions.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Out of those 165 cases, the classifier predicted "yes" </a:t>
            </a:r>
          </a:p>
          <a:p>
            <a:r>
              <a:rPr lang="en-IN" dirty="0"/>
              <a:t>       110 times, and "no" 55 times.</a:t>
            </a:r>
          </a:p>
          <a:p>
            <a:pPr marL="342900" indent="-342900">
              <a:buAutoNum type="arabicPeriod" startAt="3"/>
            </a:pPr>
            <a:r>
              <a:rPr lang="en-IN" dirty="0"/>
              <a:t>In reality, 105 patients in the sample have the disease, and 60 patients do not.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4E33A0-FDFF-3847-BEE0-2F9A2FFB064B}"/>
              </a:ext>
            </a:extLst>
          </p:cNvPr>
          <p:cNvSpPr txBox="1"/>
          <p:nvPr/>
        </p:nvSpPr>
        <p:spPr>
          <a:xfrm>
            <a:off x="3861797" y="3630360"/>
            <a:ext cx="5295900" cy="156966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6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Lets understand the basic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True positives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True Negatives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False positives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False Negatives</a:t>
            </a: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76219EA-7018-1041-AFE7-96D8D5029D05}"/>
              </a:ext>
            </a:extLst>
          </p:cNvPr>
          <p:cNvSpPr txBox="1">
            <a:spLocks/>
          </p:cNvSpPr>
          <p:nvPr/>
        </p:nvSpPr>
        <p:spPr>
          <a:xfrm>
            <a:off x="359532" y="413842"/>
            <a:ext cx="7571700" cy="558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dirty="0"/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1038350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0A64-0347-4B40-93F6-753D8E858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33" y="413359"/>
            <a:ext cx="7571700" cy="495956"/>
          </a:xfrm>
        </p:spPr>
        <p:txBody>
          <a:bodyPr/>
          <a:lstStyle/>
          <a:p>
            <a:r>
              <a:rPr lang="en-US" dirty="0"/>
              <a:t>Performance of Logistic Regression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3992E-8C51-C04A-A549-0EE88610E4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E728D9-7BE1-424E-B2CA-E13650E5D449}"/>
              </a:ext>
            </a:extLst>
          </p:cNvPr>
          <p:cNvSpPr/>
          <p:nvPr/>
        </p:nvSpPr>
        <p:spPr>
          <a:xfrm>
            <a:off x="530859" y="909315"/>
            <a:ext cx="808227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600" dirty="0">
                <a:solidFill>
                  <a:schemeClr val="tx1"/>
                </a:solidFill>
                <a:latin typeface="roboto"/>
              </a:rPr>
              <a:t>1. </a:t>
            </a:r>
            <a:r>
              <a:rPr lang="en-IN" sz="1600" b="1" u="sng" dirty="0">
                <a:solidFill>
                  <a:schemeClr val="tx1"/>
                </a:solidFill>
                <a:latin typeface="roboto"/>
              </a:rPr>
              <a:t>AIC (Akaike Information Criteria)</a:t>
            </a:r>
            <a:r>
              <a:rPr lang="en-IN" sz="1600" dirty="0">
                <a:solidFill>
                  <a:schemeClr val="tx1"/>
                </a:solidFill>
                <a:latin typeface="roboto"/>
              </a:rPr>
              <a:t> – The analogous metric of adjusted R² in logistic regression is AIC. AIC is the measure of fit which penalizes model for the number of model coefficients. Therefore, we always prefer model with minimum AIC value.</a:t>
            </a:r>
          </a:p>
          <a:p>
            <a:pPr algn="just"/>
            <a:endParaRPr lang="en-IN" sz="1600" dirty="0">
              <a:solidFill>
                <a:schemeClr val="tx1"/>
              </a:solidFill>
              <a:latin typeface="roboto"/>
            </a:endParaRPr>
          </a:p>
          <a:p>
            <a:pPr algn="just"/>
            <a:r>
              <a:rPr lang="en-IN" sz="1600" dirty="0">
                <a:solidFill>
                  <a:schemeClr val="tx1"/>
                </a:solidFill>
                <a:latin typeface="roboto"/>
              </a:rPr>
              <a:t>2. </a:t>
            </a:r>
            <a:r>
              <a:rPr lang="en-IN" sz="1600" b="1" u="sng" dirty="0">
                <a:solidFill>
                  <a:schemeClr val="tx1"/>
                </a:solidFill>
                <a:latin typeface="roboto"/>
              </a:rPr>
              <a:t>Confusion Matrix </a:t>
            </a:r>
            <a:r>
              <a:rPr lang="en-IN" sz="1600" dirty="0">
                <a:solidFill>
                  <a:schemeClr val="tx1"/>
                </a:solidFill>
                <a:latin typeface="roboto"/>
              </a:rPr>
              <a:t>: It is the tabular representation of Actual vs Predicted Values. It helps us find the accuracy of the model.</a:t>
            </a:r>
          </a:p>
          <a:p>
            <a:pPr algn="just"/>
            <a:endParaRPr lang="en-IN" sz="1600" dirty="0">
              <a:solidFill>
                <a:schemeClr val="tx1"/>
              </a:solidFill>
              <a:latin typeface="roboto"/>
            </a:endParaRPr>
          </a:p>
          <a:p>
            <a:pPr algn="just"/>
            <a:r>
              <a:rPr lang="en-IN" sz="1600" dirty="0">
                <a:solidFill>
                  <a:schemeClr val="tx1"/>
                </a:solidFill>
                <a:latin typeface="roboto"/>
              </a:rPr>
              <a:t>The accuracy is calculated using the following equation</a:t>
            </a:r>
          </a:p>
          <a:p>
            <a:pPr algn="just"/>
            <a:endParaRPr lang="en-IN" sz="1600" dirty="0">
              <a:solidFill>
                <a:schemeClr val="tx1"/>
              </a:solidFill>
              <a:latin typeface="roboto"/>
            </a:endParaRPr>
          </a:p>
          <a:p>
            <a:pPr algn="just"/>
            <a:br>
              <a:rPr lang="en-IN" sz="1600" dirty="0">
                <a:solidFill>
                  <a:schemeClr val="tx1"/>
                </a:solidFill>
              </a:rPr>
            </a:br>
            <a:endParaRPr lang="en-IN" sz="1600" dirty="0">
              <a:solidFill>
                <a:schemeClr val="tx1"/>
              </a:solidFill>
            </a:endParaRPr>
          </a:p>
          <a:p>
            <a:pPr algn="just"/>
            <a:endParaRPr lang="en-IN" sz="1600" dirty="0">
              <a:solidFill>
                <a:schemeClr val="tx1"/>
              </a:solidFill>
            </a:endParaRPr>
          </a:p>
          <a:p>
            <a:pPr algn="just"/>
            <a:endParaRPr lang="en-IN" sz="1600" dirty="0">
              <a:solidFill>
                <a:schemeClr val="tx1"/>
              </a:solidFill>
            </a:endParaRPr>
          </a:p>
          <a:p>
            <a:pPr algn="just"/>
            <a:r>
              <a:rPr lang="en-IN" sz="1600" dirty="0">
                <a:solidFill>
                  <a:schemeClr val="tx1"/>
                </a:solidFill>
              </a:rPr>
              <a:t>3. </a:t>
            </a:r>
            <a:r>
              <a:rPr lang="en-IN" sz="1600" b="1" u="sng" dirty="0">
                <a:solidFill>
                  <a:schemeClr val="tx1"/>
                </a:solidFill>
              </a:rPr>
              <a:t>ROC Curve:</a:t>
            </a:r>
            <a:r>
              <a:rPr lang="en-IN" sz="1600" dirty="0">
                <a:solidFill>
                  <a:schemeClr val="tx1"/>
                </a:solidFill>
              </a:rPr>
              <a:t> </a:t>
            </a:r>
          </a:p>
          <a:p>
            <a:pPr algn="just"/>
            <a:endParaRPr lang="en-IN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The ROC Curve is known as Receiver Operating Characteristic Curve. It evaluates the trade off between true positive rate and false positive rate.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It is advisable to assume p&gt;0.5 (threshold value) since, we are more concerned about the success of the model.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tx1"/>
                </a:solidFill>
              </a:rPr>
              <a:t>Higher the area under the curve, better the prediction power of the model would be.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820771-96E7-9D44-8C69-8DD19FC83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4531" y="2963627"/>
            <a:ext cx="6954935" cy="9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455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87877-B56E-0946-BD88-8BD4B248C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65" y="428526"/>
            <a:ext cx="7571700" cy="523392"/>
          </a:xfrm>
        </p:spPr>
        <p:txBody>
          <a:bodyPr/>
          <a:lstStyle/>
          <a:p>
            <a:r>
              <a:rPr lang="en-US" dirty="0"/>
              <a:t>Logistics Regression Assumptions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36B684-F5D6-A24A-B27A-37A97A4C2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FD408-46D3-384A-B5E7-4AE5D1FF9BAA}"/>
              </a:ext>
            </a:extLst>
          </p:cNvPr>
          <p:cNvSpPr txBox="1"/>
          <p:nvPr/>
        </p:nvSpPr>
        <p:spPr>
          <a:xfrm>
            <a:off x="438465" y="1289953"/>
            <a:ext cx="818661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Logistics Regression does not need any linear relationship between the dependent and independent variables.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error (residuals) need not be normally distributed.</a:t>
            </a:r>
          </a:p>
          <a:p>
            <a:pPr algn="just"/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There should be little to no multicollinearity amongst the independent variables.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The outcome is binary variable like yes or no, 1 or 0, positive or negative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For a Binary Regression, the factor level 1 of the dependent variable should represent the desired outcome.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/>
              <a:t>There is a linear relationship between the </a:t>
            </a:r>
            <a:r>
              <a:rPr lang="en-IN" sz="1600" dirty="0">
                <a:solidFill>
                  <a:srgbClr val="0070C0"/>
                </a:solidFill>
              </a:rPr>
              <a:t>logit of the outcome</a:t>
            </a:r>
            <a:r>
              <a:rPr lang="en-IN" sz="1600" dirty="0"/>
              <a:t> and each predictor variables. Recall that the logit function is </a:t>
            </a:r>
            <a:r>
              <a:rPr lang="en-IN" sz="1600" dirty="0">
                <a:solidFill>
                  <a:srgbClr val="0070C0"/>
                </a:solidFill>
              </a:rPr>
              <a:t>logit(p) = log(p/(1-p)), </a:t>
            </a:r>
            <a:r>
              <a:rPr lang="en-IN" sz="1600" dirty="0"/>
              <a:t>where p is the probabilities of the outcome.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600" dirty="0"/>
              <a:t>Logistics Regression requires quite large sample sizes.</a:t>
            </a:r>
            <a:r>
              <a:rPr lang="en-US" sz="16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942004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390481" y="2712500"/>
            <a:ext cx="4503536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Forward &amp; Backward Selection</a:t>
            </a:r>
            <a:endParaRPr sz="6000" b="1" dirty="0"/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5517342" y="1882525"/>
            <a:ext cx="1156666" cy="1088243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551F2C-7546-F04B-8E4A-990A108A1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825" y="3893771"/>
            <a:ext cx="3784717" cy="25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23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9580-C537-D042-8886-21152CF6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34" y="176161"/>
            <a:ext cx="7571700" cy="518322"/>
          </a:xfrm>
        </p:spPr>
        <p:txBody>
          <a:bodyPr/>
          <a:lstStyle/>
          <a:p>
            <a:r>
              <a:rPr lang="en-US" dirty="0"/>
              <a:t>Forward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BD222-3B0A-DC46-B31D-462CB736E0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4D04D-04E5-DE4A-8F2A-5D1A21F453E0}"/>
              </a:ext>
            </a:extLst>
          </p:cNvPr>
          <p:cNvSpPr txBox="1"/>
          <p:nvPr/>
        </p:nvSpPr>
        <p:spPr>
          <a:xfrm>
            <a:off x="176981" y="2651145"/>
            <a:ext cx="8649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Its a process which begins with empty model and keeps adding variables one by one.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Begins with Intercept. Tests are performed to find the relevant variables as ‘best’ variables.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rgbClr val="002060"/>
                </a:solidFill>
              </a:rPr>
              <a:t>The best variable shall return the highest coefficient of Determination or R-Squared Value.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This process keeps going and once the model no longer improves the accuracy by adding more variables, the process stops.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Several Criterions are used to determine which variable goes in – lowest RMSE on cross validation, F Test Score or lowest P Value.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B51FC-DCDD-6445-BB53-C64F52C6A788}"/>
              </a:ext>
            </a:extLst>
          </p:cNvPr>
          <p:cNvSpPr txBox="1"/>
          <p:nvPr/>
        </p:nvSpPr>
        <p:spPr>
          <a:xfrm>
            <a:off x="247224" y="5513467"/>
            <a:ext cx="8509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Tip: While using Forward Selection, in order to test the accuracy of the model, its better to use the trained</a:t>
            </a:r>
          </a:p>
          <a:p>
            <a:r>
              <a:rPr lang="en-US" dirty="0">
                <a:solidFill>
                  <a:srgbClr val="FF0000"/>
                </a:solidFill>
              </a:rPr>
              <a:t>Classifier against test data to make predictions. </a:t>
            </a:r>
          </a:p>
        </p:txBody>
      </p:sp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4FB485F-35C7-DE4B-9C3A-1F26E9378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6981" y="809387"/>
            <a:ext cx="5973096" cy="1683323"/>
          </a:xfrm>
          <a:prstGeom prst="rect">
            <a:avLst/>
          </a:prstGeom>
        </p:spPr>
      </p:pic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2957F41-FCF5-544A-AD13-22D7FE1803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0077" y="725278"/>
            <a:ext cx="2993923" cy="185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62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E9580-C537-D042-8886-21152CF68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34" y="176161"/>
            <a:ext cx="7571700" cy="518322"/>
          </a:xfrm>
        </p:spPr>
        <p:txBody>
          <a:bodyPr/>
          <a:lstStyle/>
          <a:p>
            <a:r>
              <a:rPr lang="en-US" dirty="0"/>
              <a:t>Backward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7BD222-3B0A-DC46-B31D-462CB736E0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4D04D-04E5-DE4A-8F2A-5D1A21F453E0}"/>
              </a:ext>
            </a:extLst>
          </p:cNvPr>
          <p:cNvSpPr txBox="1"/>
          <p:nvPr/>
        </p:nvSpPr>
        <p:spPr>
          <a:xfrm>
            <a:off x="303535" y="3622797"/>
            <a:ext cx="864954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Its a process which begins with all variables and keeps removing predictors one by one.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Removing the variable with the largest p-value | meaning the variable that is least significant.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rgbClr val="002060"/>
                </a:solidFill>
              </a:rPr>
              <a:t>The new (p-1) variable model is a better model where the largest p value is removed.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This process keeps going and once the model has significant p value defined, we may stop the process.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</a:rPr>
              <a:t>Several Criterions are used to determine which variable goes out – lowest RMSE on cross validation, F Test Score or lowest P Value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500" dirty="0">
              <a:solidFill>
                <a:schemeClr val="tx1"/>
              </a:solidFill>
            </a:endParaRPr>
          </a:p>
        </p:txBody>
      </p:sp>
      <p:pic>
        <p:nvPicPr>
          <p:cNvPr id="11" name="Picture 1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2B54734-BEB1-6149-9711-D60F0FEE0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1711" y="764277"/>
            <a:ext cx="6360578" cy="26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154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>
            <a:spLocks noGrp="1"/>
          </p:cNvSpPr>
          <p:nvPr>
            <p:ph type="title"/>
          </p:nvPr>
        </p:nvSpPr>
        <p:spPr>
          <a:xfrm>
            <a:off x="722629" y="625940"/>
            <a:ext cx="7571700" cy="527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review some concepts</a:t>
            </a:r>
            <a:endParaRPr dirty="0"/>
          </a:p>
        </p:txBody>
      </p:sp>
      <p:sp>
        <p:nvSpPr>
          <p:cNvPr id="281" name="Google Shape;281;p30"/>
          <p:cNvSpPr txBox="1">
            <a:spLocks noGrp="1"/>
          </p:cNvSpPr>
          <p:nvPr>
            <p:ph type="body" idx="1"/>
          </p:nvPr>
        </p:nvSpPr>
        <p:spPr>
          <a:xfrm>
            <a:off x="786150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Linear Regression</a:t>
            </a:r>
            <a:endParaRPr b="1" dirty="0"/>
          </a:p>
        </p:txBody>
      </p:sp>
      <p:sp>
        <p:nvSpPr>
          <p:cNvPr id="282" name="Google Shape;282;p30"/>
          <p:cNvSpPr txBox="1">
            <a:spLocks noGrp="1"/>
          </p:cNvSpPr>
          <p:nvPr>
            <p:ph type="body" idx="2"/>
          </p:nvPr>
        </p:nvSpPr>
        <p:spPr>
          <a:xfrm>
            <a:off x="3329989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Assumptions of Linear Regression</a:t>
            </a:r>
            <a:endParaRPr b="1" dirty="0"/>
          </a:p>
        </p:txBody>
      </p:sp>
      <p:sp>
        <p:nvSpPr>
          <p:cNvPr id="283" name="Google Shape;283;p30"/>
          <p:cNvSpPr txBox="1">
            <a:spLocks noGrp="1"/>
          </p:cNvSpPr>
          <p:nvPr>
            <p:ph type="body" idx="3"/>
          </p:nvPr>
        </p:nvSpPr>
        <p:spPr>
          <a:xfrm>
            <a:off x="5873827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Difference Between Linear and Logistics Regression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body" idx="1"/>
          </p:nvPr>
        </p:nvSpPr>
        <p:spPr>
          <a:xfrm>
            <a:off x="72262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Logistics Regression</a:t>
            </a:r>
            <a:endParaRPr b="1" dirty="0"/>
          </a:p>
        </p:txBody>
      </p:sp>
      <p:sp>
        <p:nvSpPr>
          <p:cNvPr id="285" name="Google Shape;285;p30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Diagnostic Plots</a:t>
            </a:r>
            <a:endParaRPr b="1" dirty="0"/>
          </a:p>
        </p:txBody>
      </p:sp>
      <p:sp>
        <p:nvSpPr>
          <p:cNvPr id="286" name="Google Shape;286;p30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Forward and Backward Elimination</a:t>
            </a:r>
            <a:endParaRPr b="1" dirty="0"/>
          </a:p>
        </p:txBody>
      </p:sp>
      <p:grpSp>
        <p:nvGrpSpPr>
          <p:cNvPr id="287" name="Google Shape;287;p30"/>
          <p:cNvGrpSpPr/>
          <p:nvPr/>
        </p:nvGrpSpPr>
        <p:grpSpPr>
          <a:xfrm>
            <a:off x="1435934" y="1763339"/>
            <a:ext cx="304009" cy="326513"/>
            <a:chOff x="616425" y="2329600"/>
            <a:chExt cx="361700" cy="388475"/>
          </a:xfrm>
        </p:grpSpPr>
        <p:sp>
          <p:nvSpPr>
            <p:cNvPr id="288" name="Google Shape;288;p3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Google Shape;296;p30"/>
          <p:cNvGrpSpPr/>
          <p:nvPr/>
        </p:nvGrpSpPr>
        <p:grpSpPr>
          <a:xfrm>
            <a:off x="6435011" y="3962618"/>
            <a:ext cx="435022" cy="323445"/>
            <a:chOff x="5247525" y="3007275"/>
            <a:chExt cx="517575" cy="384825"/>
          </a:xfrm>
        </p:grpSpPr>
        <p:sp>
          <p:nvSpPr>
            <p:cNvPr id="297" name="Google Shape;297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Google Shape;299;p30"/>
          <p:cNvGrpSpPr/>
          <p:nvPr/>
        </p:nvGrpSpPr>
        <p:grpSpPr>
          <a:xfrm>
            <a:off x="1117723" y="3983840"/>
            <a:ext cx="215966" cy="342399"/>
            <a:chOff x="6718575" y="2318625"/>
            <a:chExt cx="256950" cy="407375"/>
          </a:xfrm>
        </p:grpSpPr>
        <p:sp>
          <p:nvSpPr>
            <p:cNvPr id="300" name="Google Shape;300;p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Google Shape;308;p30"/>
          <p:cNvGrpSpPr/>
          <p:nvPr/>
        </p:nvGrpSpPr>
        <p:grpSpPr>
          <a:xfrm>
            <a:off x="3963056" y="3892247"/>
            <a:ext cx="452420" cy="433992"/>
            <a:chOff x="5233525" y="4954450"/>
            <a:chExt cx="538275" cy="516350"/>
          </a:xfrm>
        </p:grpSpPr>
        <p:sp>
          <p:nvSpPr>
            <p:cNvPr id="309" name="Google Shape;309;p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Google Shape;320;p30"/>
          <p:cNvGrpSpPr/>
          <p:nvPr/>
        </p:nvGrpSpPr>
        <p:grpSpPr>
          <a:xfrm>
            <a:off x="4000416" y="1766381"/>
            <a:ext cx="359272" cy="376691"/>
            <a:chOff x="5961125" y="1623900"/>
            <a:chExt cx="427450" cy="448175"/>
          </a:xfrm>
        </p:grpSpPr>
        <p:sp>
          <p:nvSpPr>
            <p:cNvPr id="321" name="Google Shape;321;p3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Google Shape;328;p30"/>
          <p:cNvGrpSpPr/>
          <p:nvPr/>
        </p:nvGrpSpPr>
        <p:grpSpPr>
          <a:xfrm>
            <a:off x="6531427" y="1803252"/>
            <a:ext cx="345971" cy="325505"/>
            <a:chOff x="5972700" y="2330200"/>
            <a:chExt cx="411625" cy="387275"/>
          </a:xfrm>
        </p:grpSpPr>
        <p:sp>
          <p:nvSpPr>
            <p:cNvPr id="329" name="Google Shape;329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Google Shape;331;p3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Google Shape;376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77" name="Google Shape;377;p36"/>
          <p:cNvSpPr txBox="1">
            <a:spLocks noGrp="1"/>
          </p:cNvSpPr>
          <p:nvPr>
            <p:ph type="body" idx="4294967295"/>
          </p:nvPr>
        </p:nvSpPr>
        <p:spPr>
          <a:xfrm>
            <a:off x="685800" y="3051134"/>
            <a:ext cx="6219967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 </a:t>
            </a:r>
            <a:r>
              <a:rPr lang="en" dirty="0" err="1"/>
              <a:t>Linkedin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@</a:t>
            </a:r>
            <a:r>
              <a:rPr lang="en-US" dirty="0" err="1"/>
              <a:t>mkschauhan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dirty="0"/>
              <a:t>m</a:t>
            </a:r>
            <a:r>
              <a:rPr lang="en" dirty="0" err="1"/>
              <a:t>ukul.mschauhan@gmail.com</a:t>
            </a:r>
            <a:endParaRPr dirty="0"/>
          </a:p>
        </p:txBody>
      </p:sp>
      <p:sp>
        <p:nvSpPr>
          <p:cNvPr id="378" name="Google Shape;378;p3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C34C9D-23E8-8D48-A9F7-446E18FADE77}"/>
              </a:ext>
            </a:extLst>
          </p:cNvPr>
          <p:cNvSpPr/>
          <p:nvPr/>
        </p:nvSpPr>
        <p:spPr>
          <a:xfrm>
            <a:off x="685799" y="4948139"/>
            <a:ext cx="771858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https://www.linkedin.com/pulse/data-visualisation-using-seaborn-mukul-kr-singh-chauhan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https://www.linkedin.com/pulse/introduction-ggplot-series-mukul-kr-singh-chauhan/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https://www.linkedin.com/pulse/what-data-science-mukul-chauhan/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268619" y="330624"/>
            <a:ext cx="7571700" cy="4580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Linear Regression Equation</a:t>
            </a:r>
            <a:endParaRPr dirty="0"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8CC2757-531D-6441-8BE3-2A081E45AA96}"/>
              </a:ext>
            </a:extLst>
          </p:cNvPr>
          <p:cNvGrpSpPr/>
          <p:nvPr/>
        </p:nvGrpSpPr>
        <p:grpSpPr>
          <a:xfrm>
            <a:off x="832684" y="1151350"/>
            <a:ext cx="7571700" cy="4807491"/>
            <a:chOff x="575360" y="3257658"/>
            <a:chExt cx="5460263" cy="30754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D4D75F-80C0-3140-B272-41D0E0450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48177" y="3933846"/>
              <a:ext cx="4987446" cy="239928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3F6C0D7-CFFA-F742-A374-8080A66382A8}"/>
                </a:ext>
              </a:extLst>
            </p:cNvPr>
            <p:cNvSpPr txBox="1"/>
            <p:nvPr/>
          </p:nvSpPr>
          <p:spPr>
            <a:xfrm>
              <a:off x="2030486" y="3717482"/>
              <a:ext cx="2294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Abadi" panose="020F0502020204030204" pitchFamily="34" charset="0"/>
                </a:rPr>
                <a:t>y = mx + c</a:t>
              </a:r>
            </a:p>
          </p:txBody>
        </p:sp>
        <p:sp>
          <p:nvSpPr>
            <p:cNvPr id="6" name="Curved Right Arrow 5">
              <a:extLst>
                <a:ext uri="{FF2B5EF4-FFF2-40B4-BE49-F238E27FC236}">
                  <a16:creationId xmlns:a16="http://schemas.microsoft.com/office/drawing/2014/main" id="{A34220CC-837E-2444-ADE1-2458DB5FF142}"/>
                </a:ext>
              </a:extLst>
            </p:cNvPr>
            <p:cNvSpPr/>
            <p:nvPr/>
          </p:nvSpPr>
          <p:spPr>
            <a:xfrm>
              <a:off x="575360" y="3935078"/>
              <a:ext cx="945633" cy="1738859"/>
            </a:xfrm>
            <a:prstGeom prst="curvedRightArrow">
              <a:avLst/>
            </a:prstGeom>
            <a:solidFill>
              <a:srgbClr val="7030A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D31FA5B-705F-FB41-B2E6-8105AC7729DB}"/>
                </a:ext>
              </a:extLst>
            </p:cNvPr>
            <p:cNvCxnSpPr>
              <a:cxnSpLocks/>
            </p:cNvCxnSpPr>
            <p:nvPr/>
          </p:nvCxnSpPr>
          <p:spPr>
            <a:xfrm>
              <a:off x="2632831" y="3487624"/>
              <a:ext cx="67456" cy="324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623C3E-06DC-814D-B121-A739648D3DD6}"/>
                </a:ext>
              </a:extLst>
            </p:cNvPr>
            <p:cNvSpPr txBox="1"/>
            <p:nvPr/>
          </p:nvSpPr>
          <p:spPr>
            <a:xfrm>
              <a:off x="2113303" y="3257658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Slope/Gradient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FC1AAB0-E6EF-F944-B5ED-A2126F5031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900" y="3933846"/>
              <a:ext cx="5212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D58F53-567E-6B4E-ADE3-63E9617019E0}"/>
                </a:ext>
              </a:extLst>
            </p:cNvPr>
            <p:cNvSpPr txBox="1"/>
            <p:nvPr/>
          </p:nvSpPr>
          <p:spPr>
            <a:xfrm>
              <a:off x="4063129" y="3840592"/>
              <a:ext cx="10502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4"/>
                  </a:solidFill>
                </a:rPr>
                <a:t>Y Intercept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361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F8671-E83D-6D40-A0FF-0E6472D5C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Squared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04E3D3-B103-DF4E-BE28-60ED91E94F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4552" r="3443" b="3799"/>
          <a:stretch/>
        </p:blipFill>
        <p:spPr>
          <a:xfrm>
            <a:off x="4084964" y="1993976"/>
            <a:ext cx="4931756" cy="2609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D46F49-4D1D-F94C-8671-A121D49A8BB3}"/>
              </a:ext>
            </a:extLst>
          </p:cNvPr>
          <p:cNvSpPr txBox="1"/>
          <p:nvPr/>
        </p:nvSpPr>
        <p:spPr>
          <a:xfrm>
            <a:off x="296466" y="1932062"/>
            <a:ext cx="38208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Error?</a:t>
            </a:r>
          </a:p>
          <a:p>
            <a:endParaRPr lang="en-US" sz="13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Actual Value – Predicted Value is called </a:t>
            </a:r>
            <a:r>
              <a:rPr lang="en-US" sz="1350" b="1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Here Predicted Value is the value predicted by the Linear Regression Model.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Also known as Residual.</a:t>
            </a:r>
          </a:p>
          <a:p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35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it is Important?</a:t>
            </a:r>
          </a:p>
          <a:p>
            <a:endParaRPr lang="en-US" sz="1350" dirty="0">
              <a:solidFill>
                <a:srgbClr val="00B0F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 the residuals, more accurate model it would be. </a:t>
            </a:r>
          </a:p>
          <a:p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99186741-026F-E043-86BA-40C004B24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0179" y="4982902"/>
            <a:ext cx="4413821" cy="1017848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2B2E958-FF53-2E48-9518-D11B13C6B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893" y="4982902"/>
            <a:ext cx="4337108" cy="10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8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C061-39F3-554A-983A-DF64DED6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Line | Best Fit Line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EC464-692A-0D47-8063-924446AF6BBA}"/>
              </a:ext>
            </a:extLst>
          </p:cNvPr>
          <p:cNvSpPr txBox="1"/>
          <p:nvPr/>
        </p:nvSpPr>
        <p:spPr>
          <a:xfrm>
            <a:off x="296466" y="1932063"/>
            <a:ext cx="594002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50" dirty="0">
                <a:solidFill>
                  <a:srgbClr val="00B0F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Line of Best Fit?</a:t>
            </a:r>
          </a:p>
          <a:p>
            <a:pPr algn="just"/>
            <a:endParaRPr lang="en-US" sz="13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Best Fit Line is the line that gives the minimum SSE.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Amongst all the possible lines, there will be one line that will be the best fit meaning greatest possible accuracy as a model.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line that minimizes the sum of squared error of residuals is called </a:t>
            </a:r>
            <a:r>
              <a:rPr lang="en-US" sz="1350" b="1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 Line</a:t>
            </a: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or the </a:t>
            </a:r>
            <a:r>
              <a:rPr lang="en-US" sz="1350" b="1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Best Fit Line</a:t>
            </a: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lvl="1" indent="-214313" algn="just">
              <a:buFont typeface="Arial" panose="020B0604020202020204" pitchFamily="34" charset="0"/>
              <a:buChar char="•"/>
            </a:pP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Simple Terms, it represents a </a:t>
            </a:r>
            <a:r>
              <a:rPr lang="en-US" sz="1350" b="1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straight line </a:t>
            </a: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that best represents the data on scatterplot. It is drawn using the </a:t>
            </a:r>
            <a:r>
              <a:rPr lang="en-US" sz="1350" b="1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Least Square Method</a:t>
            </a:r>
            <a:r>
              <a:rPr lang="en-US" sz="1350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endParaRPr lang="en-US" sz="1350" b="1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r>
              <a:rPr lang="en-US" sz="135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the Least Square Method to Determine the Eqn. of Line of Best Fit</a:t>
            </a: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just"/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14313" indent="-214313" algn="just">
              <a:buFont typeface="Arial" panose="020B0604020202020204" pitchFamily="34" charset="0"/>
              <a:buChar char="•"/>
            </a:pPr>
            <a:endParaRPr lang="en-US" sz="1350" dirty="0">
              <a:solidFill>
                <a:srgbClr val="00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7AC3607A-4EA4-0B44-BD2A-C8F91E102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5767" r="3811"/>
          <a:stretch/>
        </p:blipFill>
        <p:spPr>
          <a:xfrm>
            <a:off x="6236494" y="1641890"/>
            <a:ext cx="2611040" cy="2034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22D08A-83D4-5E4A-A126-50E5B9597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6209" y="3657277"/>
            <a:ext cx="2311325" cy="231132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77672C1-43B4-CE4D-97B4-883488A4E0D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6971" y="4925938"/>
          <a:ext cx="5335198" cy="6569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85018">
                  <a:extLst>
                    <a:ext uri="{9D8B030D-6E8A-4147-A177-3AD203B41FA5}">
                      <a16:colId xmlns:a16="http://schemas.microsoft.com/office/drawing/2014/main" val="2046061469"/>
                    </a:ext>
                  </a:extLst>
                </a:gridCol>
                <a:gridCol w="485018">
                  <a:extLst>
                    <a:ext uri="{9D8B030D-6E8A-4147-A177-3AD203B41FA5}">
                      <a16:colId xmlns:a16="http://schemas.microsoft.com/office/drawing/2014/main" val="748283380"/>
                    </a:ext>
                  </a:extLst>
                </a:gridCol>
                <a:gridCol w="485018">
                  <a:extLst>
                    <a:ext uri="{9D8B030D-6E8A-4147-A177-3AD203B41FA5}">
                      <a16:colId xmlns:a16="http://schemas.microsoft.com/office/drawing/2014/main" val="4114976899"/>
                    </a:ext>
                  </a:extLst>
                </a:gridCol>
                <a:gridCol w="485018">
                  <a:extLst>
                    <a:ext uri="{9D8B030D-6E8A-4147-A177-3AD203B41FA5}">
                      <a16:colId xmlns:a16="http://schemas.microsoft.com/office/drawing/2014/main" val="3784048843"/>
                    </a:ext>
                  </a:extLst>
                </a:gridCol>
                <a:gridCol w="485018">
                  <a:extLst>
                    <a:ext uri="{9D8B030D-6E8A-4147-A177-3AD203B41FA5}">
                      <a16:colId xmlns:a16="http://schemas.microsoft.com/office/drawing/2014/main" val="3149577173"/>
                    </a:ext>
                  </a:extLst>
                </a:gridCol>
                <a:gridCol w="485018">
                  <a:extLst>
                    <a:ext uri="{9D8B030D-6E8A-4147-A177-3AD203B41FA5}">
                      <a16:colId xmlns:a16="http://schemas.microsoft.com/office/drawing/2014/main" val="536701569"/>
                    </a:ext>
                  </a:extLst>
                </a:gridCol>
                <a:gridCol w="485018">
                  <a:extLst>
                    <a:ext uri="{9D8B030D-6E8A-4147-A177-3AD203B41FA5}">
                      <a16:colId xmlns:a16="http://schemas.microsoft.com/office/drawing/2014/main" val="3521928534"/>
                    </a:ext>
                  </a:extLst>
                </a:gridCol>
                <a:gridCol w="485018">
                  <a:extLst>
                    <a:ext uri="{9D8B030D-6E8A-4147-A177-3AD203B41FA5}">
                      <a16:colId xmlns:a16="http://schemas.microsoft.com/office/drawing/2014/main" val="3933832741"/>
                    </a:ext>
                  </a:extLst>
                </a:gridCol>
                <a:gridCol w="485018">
                  <a:extLst>
                    <a:ext uri="{9D8B030D-6E8A-4147-A177-3AD203B41FA5}">
                      <a16:colId xmlns:a16="http://schemas.microsoft.com/office/drawing/2014/main" val="3113747484"/>
                    </a:ext>
                  </a:extLst>
                </a:gridCol>
                <a:gridCol w="485018">
                  <a:extLst>
                    <a:ext uri="{9D8B030D-6E8A-4147-A177-3AD203B41FA5}">
                      <a16:colId xmlns:a16="http://schemas.microsoft.com/office/drawing/2014/main" val="1933380890"/>
                    </a:ext>
                  </a:extLst>
                </a:gridCol>
                <a:gridCol w="485018">
                  <a:extLst>
                    <a:ext uri="{9D8B030D-6E8A-4147-A177-3AD203B41FA5}">
                      <a16:colId xmlns:a16="http://schemas.microsoft.com/office/drawing/2014/main" val="3267505911"/>
                    </a:ext>
                  </a:extLst>
                </a:gridCol>
              </a:tblGrid>
              <a:tr h="32845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x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5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4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12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9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6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1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2725545885"/>
                  </a:ext>
                </a:extLst>
              </a:tr>
              <a:tr h="32845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y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3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10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3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6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8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12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1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9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dirty="0">
                          <a:effectLst/>
                        </a:rPr>
                        <a:t>14</a:t>
                      </a: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313485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317348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5890</TotalTime>
  <Words>4277</Words>
  <Application>Microsoft Macintosh PowerPoint</Application>
  <PresentationFormat>On-screen Show (4:3)</PresentationFormat>
  <Paragraphs>820</Paragraphs>
  <Slides>68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PT Serif</vt:lpstr>
      <vt:lpstr>Calibri</vt:lpstr>
      <vt:lpstr>Candara</vt:lpstr>
      <vt:lpstr>Roboto Slab</vt:lpstr>
      <vt:lpstr>Source Sans Pro</vt:lpstr>
      <vt:lpstr>Helvetica</vt:lpstr>
      <vt:lpstr>roboto</vt:lpstr>
      <vt:lpstr>Arial</vt:lpstr>
      <vt:lpstr>Corbel</vt:lpstr>
      <vt:lpstr>inherit</vt:lpstr>
      <vt:lpstr>Abadi</vt:lpstr>
      <vt:lpstr>Helvetica Neue</vt:lpstr>
      <vt:lpstr>Cordelia template</vt:lpstr>
      <vt:lpstr>Regression</vt:lpstr>
      <vt:lpstr>Agenda for Today’s Session</vt:lpstr>
      <vt:lpstr>Lets Dive In</vt:lpstr>
      <vt:lpstr>What is Regression</vt:lpstr>
      <vt:lpstr>Understanding Linear Regression Algorithm</vt:lpstr>
      <vt:lpstr>PowerPoint Presentation</vt:lpstr>
      <vt:lpstr>Linear Regression Equation</vt:lpstr>
      <vt:lpstr>Sum of Squared Error</vt:lpstr>
      <vt:lpstr>Regression Line | Best Fit Line </vt:lpstr>
      <vt:lpstr>Finding Best Fit Line Algorithm</vt:lpstr>
      <vt:lpstr>Regression Line | Best Fit Line </vt:lpstr>
      <vt:lpstr>Regression Line | Best Fit Line </vt:lpstr>
      <vt:lpstr>Regression Equation and Line of Best Fit</vt:lpstr>
      <vt:lpstr>R Squared</vt:lpstr>
      <vt:lpstr>Coefficient of Determination</vt:lpstr>
      <vt:lpstr>How to see if the Assumptions are Violated – Deciding if Linear Model is a good Fit </vt:lpstr>
      <vt:lpstr>Normal Q-Q Plot (Quantile Quantile Plot)</vt:lpstr>
      <vt:lpstr>Interview Questions</vt:lpstr>
      <vt:lpstr>Interview Questions - Solution</vt:lpstr>
      <vt:lpstr>Interview Questions</vt:lpstr>
      <vt:lpstr>Interview Questions - Solution</vt:lpstr>
      <vt:lpstr>Interview Questions</vt:lpstr>
      <vt:lpstr>Interview Questions - Solution</vt:lpstr>
      <vt:lpstr>Interview Questions</vt:lpstr>
      <vt:lpstr>Interview Questions - Solution</vt:lpstr>
      <vt:lpstr>Interview Questions</vt:lpstr>
      <vt:lpstr>Interview Questions - Solution</vt:lpstr>
      <vt:lpstr>PowerPoint Presentation</vt:lpstr>
      <vt:lpstr>PowerPoint Presentation</vt:lpstr>
      <vt:lpstr>Transforming Variables to Achieve Linearity</vt:lpstr>
      <vt:lpstr>Non Linear to Linear Conversion</vt:lpstr>
      <vt:lpstr>Transformation Example</vt:lpstr>
      <vt:lpstr>PowerPoint Presentation</vt:lpstr>
      <vt:lpstr>PowerPoint Presentation</vt:lpstr>
      <vt:lpstr>Plots Showing Heteroscedasticity</vt:lpstr>
      <vt:lpstr>PowerPoint Presentation</vt:lpstr>
      <vt:lpstr>4. Heteroscedasticity</vt:lpstr>
      <vt:lpstr>Scale Location Plot</vt:lpstr>
      <vt:lpstr>Leverage Plot</vt:lpstr>
      <vt:lpstr>Summary of Tests in Python for Linear Regression Assumptions</vt:lpstr>
      <vt:lpstr>Auto Correlation of Residuals</vt:lpstr>
      <vt:lpstr>Assessing Goodness of Fit - R2     </vt:lpstr>
      <vt:lpstr>Interview Questions</vt:lpstr>
      <vt:lpstr>Interview Questions - Solution</vt:lpstr>
      <vt:lpstr>Interview Questions</vt:lpstr>
      <vt:lpstr>Interview Questions - Solution</vt:lpstr>
      <vt:lpstr>Interview Questions</vt:lpstr>
      <vt:lpstr>Interview Questions - Solution</vt:lpstr>
      <vt:lpstr>Interview Questions</vt:lpstr>
      <vt:lpstr>Interview Questions</vt:lpstr>
      <vt:lpstr>Linear Regression Example</vt:lpstr>
      <vt:lpstr>Assessing Model Fit</vt:lpstr>
      <vt:lpstr>Difference Between Linear and Logistic Regression</vt:lpstr>
      <vt:lpstr>Logistics Regression</vt:lpstr>
      <vt:lpstr>Logistics Regression</vt:lpstr>
      <vt:lpstr>Logistics Regression Equation</vt:lpstr>
      <vt:lpstr>Logistics Regression Equation</vt:lpstr>
      <vt:lpstr>Logistics Regression equation</vt:lpstr>
      <vt:lpstr>Sigmoid Function</vt:lpstr>
      <vt:lpstr>ROC Curve</vt:lpstr>
      <vt:lpstr>PowerPoint Presentation</vt:lpstr>
      <vt:lpstr>Performance of Logistic Regression Model</vt:lpstr>
      <vt:lpstr>Logistics Regression Assumptions</vt:lpstr>
      <vt:lpstr>Forward &amp; Backward Selection</vt:lpstr>
      <vt:lpstr>Forward Selection</vt:lpstr>
      <vt:lpstr>Backward Selection</vt:lpstr>
      <vt:lpstr>Let’s review some concepts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Mukul Singh Chauhan</cp:lastModifiedBy>
  <cp:revision>145</cp:revision>
  <dcterms:modified xsi:type="dcterms:W3CDTF">2019-03-07T03:52:19Z</dcterms:modified>
</cp:coreProperties>
</file>